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95" r:id="rId3"/>
    <p:sldId id="299" r:id="rId4"/>
    <p:sldId id="291" r:id="rId5"/>
    <p:sldId id="287" r:id="rId6"/>
    <p:sldId id="306" r:id="rId7"/>
    <p:sldId id="341" r:id="rId8"/>
    <p:sldId id="343" r:id="rId9"/>
    <p:sldId id="309" r:id="rId10"/>
    <p:sldId id="313" r:id="rId11"/>
    <p:sldId id="344" r:id="rId12"/>
    <p:sldId id="322" r:id="rId13"/>
    <p:sldId id="329" r:id="rId14"/>
    <p:sldId id="342" r:id="rId15"/>
    <p:sldId id="28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logo_wor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172200"/>
            <a:ext cx="192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/>
              <a:t>Comuna</a:t>
            </a:r>
            <a:r>
              <a:rPr lang="en-US" sz="4000" dirty="0"/>
              <a:t> 23 August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err="1"/>
              <a:t>Prezentare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6856"/>
            <a:ext cx="8686800" cy="5666505"/>
          </a:xfrm>
        </p:spPr>
        <p:txBody>
          <a:bodyPr>
            <a:normAutofit/>
          </a:bodyPr>
          <a:lstStyle/>
          <a:p>
            <a:r>
              <a:rPr lang="en-US" sz="1800" b="1" dirty="0"/>
              <a:t>Conform </a:t>
            </a:r>
            <a:r>
              <a:rPr lang="en-US" sz="1800" b="1" dirty="0" err="1"/>
              <a:t>datelor</a:t>
            </a:r>
            <a:r>
              <a:rPr lang="en-US" sz="1800" b="1" dirty="0"/>
              <a:t> </a:t>
            </a:r>
            <a:r>
              <a:rPr lang="en-US" sz="1800" b="1" dirty="0" err="1"/>
              <a:t>furnizate</a:t>
            </a:r>
            <a:r>
              <a:rPr lang="en-US" sz="1800" b="1" dirty="0"/>
              <a:t> de </a:t>
            </a:r>
            <a:r>
              <a:rPr lang="en-US" sz="1800" b="1" dirty="0" err="1"/>
              <a:t>catre</a:t>
            </a:r>
            <a:r>
              <a:rPr lang="en-US" sz="1800" b="1" dirty="0"/>
              <a:t> “</a:t>
            </a:r>
            <a:r>
              <a:rPr lang="en-US" sz="1800" b="1" dirty="0" err="1"/>
              <a:t>topfirme</a:t>
            </a:r>
            <a:r>
              <a:rPr lang="en-US" sz="1800" b="1" dirty="0"/>
              <a:t>”, la </a:t>
            </a:r>
            <a:r>
              <a:rPr lang="en-US" sz="1800" b="1" dirty="0" err="1"/>
              <a:t>nivelul</a:t>
            </a:r>
            <a:r>
              <a:rPr lang="en-US" sz="1800" b="1" dirty="0"/>
              <a:t> </a:t>
            </a:r>
            <a:r>
              <a:rPr lang="en-US" sz="1800" b="1" dirty="0" err="1"/>
              <a:t>finele</a:t>
            </a:r>
            <a:r>
              <a:rPr lang="en-US" sz="1800" b="1" dirty="0"/>
              <a:t> </a:t>
            </a:r>
            <a:r>
              <a:rPr lang="en-US" sz="1800" b="1" dirty="0" err="1"/>
              <a:t>anului</a:t>
            </a:r>
            <a:r>
              <a:rPr lang="en-US" sz="1800" b="1" dirty="0"/>
              <a:t> 2023, pe raza </a:t>
            </a:r>
            <a:r>
              <a:rPr lang="en-US" sz="1800" b="1" dirty="0" err="1"/>
              <a:t>administrativa</a:t>
            </a:r>
            <a:r>
              <a:rPr lang="en-US" sz="1800" b="1" dirty="0"/>
              <a:t> a </a:t>
            </a:r>
            <a:r>
              <a:rPr lang="en-US" sz="1800" b="1" dirty="0" err="1"/>
              <a:t>Comunei</a:t>
            </a:r>
            <a:r>
              <a:rPr lang="en-US" sz="1800" b="1" dirty="0"/>
              <a:t> 23 August: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 err="1"/>
              <a:t>functionau</a:t>
            </a:r>
            <a:r>
              <a:rPr lang="en-US" sz="1800" dirty="0"/>
              <a:t> 371 de </a:t>
            </a:r>
            <a:r>
              <a:rPr lang="en-US" sz="1800" dirty="0" err="1"/>
              <a:t>societati</a:t>
            </a:r>
            <a:r>
              <a:rPr lang="en-US" sz="1800" dirty="0"/>
              <a:t>, </a:t>
            </a:r>
            <a:r>
              <a:rPr lang="en-US" sz="1800" dirty="0" err="1"/>
              <a:t>reprezentand</a:t>
            </a:r>
            <a:r>
              <a:rPr lang="en-US" sz="1800" dirty="0"/>
              <a:t> .40% din total </a:t>
            </a:r>
            <a:r>
              <a:rPr lang="en-US" sz="1800" dirty="0" err="1"/>
              <a:t>agenti</a:t>
            </a:r>
            <a:r>
              <a:rPr lang="en-US" sz="1800" dirty="0"/>
              <a:t> economici pe raza </a:t>
            </a:r>
            <a:r>
              <a:rPr lang="en-US" sz="1800" dirty="0" err="1"/>
              <a:t>judetului</a:t>
            </a:r>
            <a:r>
              <a:rPr lang="en-US" sz="1800" dirty="0"/>
              <a:t> Constanta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cu o </a:t>
            </a:r>
            <a:r>
              <a:rPr lang="en-US" sz="1800" dirty="0" err="1"/>
              <a:t>cifra</a:t>
            </a:r>
            <a:r>
              <a:rPr lang="en-US" sz="1800" dirty="0"/>
              <a:t> de </a:t>
            </a:r>
            <a:r>
              <a:rPr lang="en-US" sz="1800" dirty="0" err="1"/>
              <a:t>afaceri</a:t>
            </a:r>
            <a:r>
              <a:rPr lang="en-US" sz="1800" dirty="0"/>
              <a:t> de </a:t>
            </a:r>
            <a:r>
              <a:rPr lang="en-US" sz="1800" dirty="0" err="1"/>
              <a:t>aprox</a:t>
            </a:r>
            <a:r>
              <a:rPr lang="en-US" sz="1800" dirty="0"/>
              <a:t>. 153.4 mil </a:t>
            </a:r>
            <a:r>
              <a:rPr lang="en-US" sz="1800" dirty="0" err="1"/>
              <a:t>ron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un profit de 34.9 </a:t>
            </a:r>
            <a:r>
              <a:rPr lang="en-US" sz="1800" dirty="0" err="1"/>
              <a:t>milioane</a:t>
            </a:r>
            <a:r>
              <a:rPr lang="en-US" sz="1800" dirty="0"/>
              <a:t> </a:t>
            </a:r>
            <a:r>
              <a:rPr lang="en-US" sz="1800" dirty="0" err="1"/>
              <a:t>ron</a:t>
            </a: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1800" dirty="0" err="1"/>
              <a:t>si</a:t>
            </a:r>
            <a:r>
              <a:rPr lang="en-US" sz="1800" dirty="0"/>
              <a:t> un </a:t>
            </a:r>
            <a:r>
              <a:rPr lang="en-US" sz="1800" dirty="0" err="1"/>
              <a:t>numar</a:t>
            </a:r>
            <a:r>
              <a:rPr lang="en-US" sz="1800" dirty="0"/>
              <a:t> de 640 </a:t>
            </a:r>
            <a:r>
              <a:rPr lang="en-US" sz="1800" dirty="0" err="1"/>
              <a:t>angajati</a:t>
            </a:r>
            <a:r>
              <a:rPr lang="en-US" sz="1800" dirty="0"/>
              <a:t> </a:t>
            </a:r>
          </a:p>
          <a:p>
            <a:pPr marL="109728" indent="0">
              <a:buNone/>
            </a:pPr>
            <a:r>
              <a:rPr lang="en-US" sz="1800" dirty="0" err="1"/>
              <a:t>Principalele</a:t>
            </a:r>
            <a:r>
              <a:rPr lang="en-US" sz="1800" dirty="0"/>
              <a:t> </a:t>
            </a:r>
            <a:r>
              <a:rPr lang="en-US" sz="1800" dirty="0" err="1"/>
              <a:t>societati</a:t>
            </a:r>
            <a:r>
              <a:rPr lang="en-US" sz="1800" dirty="0"/>
              <a:t> (</a:t>
            </a:r>
            <a:r>
              <a:rPr lang="en-US" sz="1800" dirty="0" err="1"/>
              <a:t>dpdv</a:t>
            </a:r>
            <a:r>
              <a:rPr lang="en-US" sz="1800" dirty="0"/>
              <a:t> CA) </a:t>
            </a:r>
            <a:r>
              <a:rPr lang="en-US" sz="1800" dirty="0" err="1"/>
              <a:t>activeaza</a:t>
            </a:r>
            <a:r>
              <a:rPr lang="en-US" sz="1800" dirty="0"/>
              <a:t> in </a:t>
            </a:r>
            <a:r>
              <a:rPr lang="en-US" sz="1800" dirty="0" err="1"/>
              <a:t>domeniul</a:t>
            </a:r>
            <a:r>
              <a:rPr lang="en-US" sz="1800" dirty="0"/>
              <a:t> </a:t>
            </a:r>
            <a:r>
              <a:rPr lang="en-US" sz="1800" dirty="0" err="1"/>
              <a:t>transporturi</a:t>
            </a:r>
            <a:r>
              <a:rPr lang="en-US" sz="1800" dirty="0"/>
              <a:t> </a:t>
            </a:r>
            <a:r>
              <a:rPr lang="en-US" sz="1800" dirty="0" err="1"/>
              <a:t>rutiere</a:t>
            </a:r>
            <a:r>
              <a:rPr lang="en-US" sz="1800" dirty="0"/>
              <a:t> de </a:t>
            </a:r>
            <a:r>
              <a:rPr lang="en-US" sz="1800" dirty="0" err="1"/>
              <a:t>marfuri</a:t>
            </a:r>
            <a:r>
              <a:rPr lang="en-US" sz="1800" dirty="0"/>
              <a:t> (cod </a:t>
            </a:r>
            <a:r>
              <a:rPr lang="en-US" sz="1800" dirty="0" err="1"/>
              <a:t>caen</a:t>
            </a:r>
            <a:r>
              <a:rPr lang="en-US" sz="1800" dirty="0"/>
              <a:t> 4941)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activitati</a:t>
            </a:r>
            <a:r>
              <a:rPr lang="en-US" sz="1800" dirty="0"/>
              <a:t> de </a:t>
            </a:r>
            <a:r>
              <a:rPr lang="en-US" sz="1800" dirty="0" err="1"/>
              <a:t>intretinere</a:t>
            </a:r>
            <a:r>
              <a:rPr lang="en-US" sz="1800" dirty="0"/>
              <a:t> </a:t>
            </a:r>
            <a:r>
              <a:rPr lang="en-US" sz="1800" dirty="0" err="1"/>
              <a:t>peisagistica</a:t>
            </a:r>
            <a:r>
              <a:rPr lang="en-US" sz="1800" dirty="0"/>
              <a:t> (cod </a:t>
            </a:r>
            <a:r>
              <a:rPr lang="en-US" sz="1800" dirty="0" err="1"/>
              <a:t>caen</a:t>
            </a:r>
            <a:r>
              <a:rPr lang="en-US" sz="1800" dirty="0"/>
              <a:t> 8130). </a:t>
            </a:r>
            <a:r>
              <a:rPr lang="en-US" sz="1800" dirty="0" err="1"/>
              <a:t>Societatile</a:t>
            </a:r>
            <a:r>
              <a:rPr lang="en-US" sz="1800" dirty="0"/>
              <a:t> din top 10 </a:t>
            </a:r>
            <a:r>
              <a:rPr lang="en-US" sz="1800" dirty="0" err="1"/>
              <a:t>inregistreaza</a:t>
            </a:r>
            <a:r>
              <a:rPr lang="en-US" sz="1800" dirty="0"/>
              <a:t> </a:t>
            </a:r>
            <a:r>
              <a:rPr lang="en-US" sz="1800" dirty="0" err="1"/>
              <a:t>inregistreaza</a:t>
            </a:r>
            <a:r>
              <a:rPr lang="en-US" sz="1800" dirty="0"/>
              <a:t> rate de </a:t>
            </a:r>
            <a:r>
              <a:rPr lang="en-US" sz="1800" dirty="0" err="1"/>
              <a:t>profitabilitate</a:t>
            </a:r>
            <a:r>
              <a:rPr lang="en-US" sz="1800" dirty="0"/>
              <a:t> positive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cresteri</a:t>
            </a:r>
            <a:r>
              <a:rPr lang="en-US" sz="1800" dirty="0"/>
              <a:t> </a:t>
            </a:r>
            <a:r>
              <a:rPr lang="en-US" sz="1800" dirty="0" err="1"/>
              <a:t>sustenabile</a:t>
            </a:r>
            <a:r>
              <a:rPr lang="en-US" sz="1800" dirty="0"/>
              <a:t> a </a:t>
            </a:r>
            <a:r>
              <a:rPr lang="en-US" sz="1800" dirty="0" err="1"/>
              <a:t>cifrei</a:t>
            </a:r>
            <a:r>
              <a:rPr lang="en-US" sz="1800" dirty="0"/>
              <a:t> de </a:t>
            </a:r>
            <a:r>
              <a:rPr lang="en-US" sz="1800" dirty="0" err="1"/>
              <a:t>afaceri</a:t>
            </a:r>
            <a:r>
              <a:rPr lang="en-US" sz="1800" dirty="0"/>
              <a:t> (</a:t>
            </a:r>
            <a:r>
              <a:rPr lang="en-US" sz="1800" dirty="0" err="1"/>
              <a:t>perioada</a:t>
            </a:r>
            <a:r>
              <a:rPr lang="en-US" sz="1800" dirty="0"/>
              <a:t> </a:t>
            </a:r>
            <a:r>
              <a:rPr lang="en-US" sz="1800" dirty="0" err="1"/>
              <a:t>analizata</a:t>
            </a:r>
            <a:r>
              <a:rPr lang="en-US" sz="1800" dirty="0"/>
              <a:t> 2022/2023). Nu au </a:t>
            </a:r>
            <a:r>
              <a:rPr lang="en-US" sz="1800" dirty="0" err="1"/>
              <a:t>fost</a:t>
            </a:r>
            <a:r>
              <a:rPr lang="en-US" sz="1800" dirty="0"/>
              <a:t> </a:t>
            </a:r>
            <a:r>
              <a:rPr lang="en-US" sz="1800" dirty="0" err="1"/>
              <a:t>publicate</a:t>
            </a:r>
            <a:r>
              <a:rPr lang="en-US" sz="1800" dirty="0"/>
              <a:t> </a:t>
            </a:r>
            <a:r>
              <a:rPr lang="en-US" sz="1800" dirty="0" err="1"/>
              <a:t>datele</a:t>
            </a:r>
            <a:r>
              <a:rPr lang="en-US" sz="1800" dirty="0"/>
              <a:t> la 2024</a:t>
            </a:r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en-US" sz="1800" dirty="0" err="1"/>
              <a:t>Pozitiv</a:t>
            </a:r>
            <a:r>
              <a:rPr lang="en-US" sz="1800" dirty="0"/>
              <a:t> </a:t>
            </a:r>
            <a:r>
              <a:rPr lang="en-US" sz="1800" dirty="0" err="1"/>
              <a:t>dpdv</a:t>
            </a:r>
            <a:r>
              <a:rPr lang="en-US" sz="1800" dirty="0"/>
              <a:t> economic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structura</a:t>
            </a:r>
            <a:r>
              <a:rPr lang="en-US" sz="1800" dirty="0"/>
              <a:t> </a:t>
            </a:r>
            <a:r>
              <a:rPr lang="en-US" sz="1800" dirty="0" err="1"/>
              <a:t>diversificata</a:t>
            </a:r>
            <a:r>
              <a:rPr lang="en-US" sz="1800" dirty="0"/>
              <a:t> a </a:t>
            </a:r>
            <a:r>
              <a:rPr lang="en-US" sz="1800" dirty="0" err="1"/>
              <a:t>activitatilor</a:t>
            </a:r>
            <a:r>
              <a:rPr lang="en-US" sz="1800" dirty="0"/>
              <a:t> </a:t>
            </a:r>
            <a:r>
              <a:rPr lang="en-US" sz="1800" dirty="0" err="1"/>
              <a:t>economice</a:t>
            </a:r>
            <a:r>
              <a:rPr lang="en-US" sz="1800" dirty="0"/>
              <a:t> </a:t>
            </a:r>
            <a:r>
              <a:rPr lang="en-US" sz="1800" dirty="0" err="1"/>
              <a:t>desfasurate</a:t>
            </a:r>
            <a:r>
              <a:rPr lang="en-US" sz="1800" dirty="0"/>
              <a:t> pe raza </a:t>
            </a:r>
            <a:r>
              <a:rPr lang="en-US" sz="1800" dirty="0" err="1"/>
              <a:t>localitatii</a:t>
            </a:r>
            <a:r>
              <a:rPr lang="en-US" sz="1800" dirty="0"/>
              <a:t>. In </a:t>
            </a:r>
            <a:r>
              <a:rPr lang="en-US" sz="1800" dirty="0" err="1"/>
              <a:t>perspectiva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de </a:t>
            </a:r>
            <a:r>
              <a:rPr lang="en-US" sz="1800" dirty="0" err="1"/>
              <a:t>apreciat</a:t>
            </a:r>
            <a:r>
              <a:rPr lang="en-US" sz="1800" dirty="0"/>
              <a:t> </a:t>
            </a:r>
            <a:r>
              <a:rPr lang="en-US" sz="1800" dirty="0" err="1"/>
              <a:t>interesul</a:t>
            </a:r>
            <a:r>
              <a:rPr lang="en-US" sz="1800" dirty="0"/>
              <a:t> </a:t>
            </a:r>
            <a:r>
              <a:rPr lang="en-US" sz="1800" dirty="0" err="1"/>
              <a:t>administratiei</a:t>
            </a:r>
            <a:r>
              <a:rPr lang="en-US" sz="1800" dirty="0"/>
              <a:t> </a:t>
            </a:r>
            <a:r>
              <a:rPr lang="en-US" sz="1800" dirty="0" err="1"/>
              <a:t>publice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dezvoltarea</a:t>
            </a:r>
            <a:r>
              <a:rPr lang="en-US" sz="1800" dirty="0"/>
              <a:t> </a:t>
            </a:r>
            <a:r>
              <a:rPr lang="en-US" sz="1800" dirty="0" err="1"/>
              <a:t>activitatilor</a:t>
            </a:r>
            <a:r>
              <a:rPr lang="en-US" sz="1800" dirty="0"/>
              <a:t> </a:t>
            </a:r>
            <a:r>
              <a:rPr lang="en-US" sz="1800" dirty="0" err="1"/>
              <a:t>turistice</a:t>
            </a:r>
            <a:r>
              <a:rPr lang="en-US" sz="1800" dirty="0"/>
              <a:t> in zona. </a:t>
            </a:r>
            <a:r>
              <a:rPr lang="en-US" sz="1800" dirty="0" err="1"/>
              <a:t>Localitatea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cunoscuta</a:t>
            </a:r>
            <a:r>
              <a:rPr lang="en-US" sz="1800" dirty="0"/>
              <a:t> in principal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plajele</a:t>
            </a:r>
            <a:r>
              <a:rPr lang="en-US" sz="1800" dirty="0"/>
              <a:t> sale </a:t>
            </a:r>
            <a:r>
              <a:rPr lang="en-US" sz="1800" dirty="0" err="1"/>
              <a:t>salbatice</a:t>
            </a:r>
            <a:r>
              <a:rPr lang="en-US" sz="1800" dirty="0"/>
              <a:t> </a:t>
            </a:r>
            <a:r>
              <a:rPr lang="en-US" sz="1800" dirty="0" err="1"/>
              <a:t>insa</a:t>
            </a:r>
            <a:r>
              <a:rPr lang="en-US" sz="1800" dirty="0"/>
              <a:t> in ultima </a:t>
            </a:r>
            <a:r>
              <a:rPr lang="en-US" sz="1800" dirty="0" err="1"/>
              <a:t>perioada</a:t>
            </a:r>
            <a:r>
              <a:rPr lang="en-US" sz="1800" dirty="0"/>
              <a:t> </a:t>
            </a:r>
            <a:r>
              <a:rPr lang="en-US" sz="1800" dirty="0" err="1"/>
              <a:t>incep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se </a:t>
            </a:r>
            <a:r>
              <a:rPr lang="en-US" sz="1800" dirty="0" err="1"/>
              <a:t>dezvolte</a:t>
            </a:r>
            <a:r>
              <a:rPr lang="en-US" sz="1800" dirty="0"/>
              <a:t> </a:t>
            </a:r>
            <a:r>
              <a:rPr lang="en-US" sz="1800" dirty="0" err="1"/>
              <a:t>noi</a:t>
            </a:r>
            <a:r>
              <a:rPr lang="en-US" sz="1800" dirty="0"/>
              <a:t> </a:t>
            </a:r>
            <a:r>
              <a:rPr lang="en-US" sz="1800" dirty="0" err="1"/>
              <a:t>facilitati</a:t>
            </a:r>
            <a:r>
              <a:rPr lang="en-US" sz="1800" dirty="0"/>
              <a:t> de </a:t>
            </a:r>
            <a:r>
              <a:rPr lang="en-US" sz="1800" dirty="0" err="1"/>
              <a:t>cazare</a:t>
            </a:r>
            <a:r>
              <a:rPr lang="en-US" sz="1800" dirty="0"/>
              <a:t> cu un grad de comfort </a:t>
            </a:r>
            <a:r>
              <a:rPr lang="en-US" sz="1800" dirty="0" err="1"/>
              <a:t>ridicat</a:t>
            </a:r>
            <a:r>
              <a:rPr lang="en-US" sz="1800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868362"/>
          </a:xfrm>
        </p:spPr>
        <p:txBody>
          <a:bodyPr>
            <a:normAutofit/>
          </a:bodyPr>
          <a:lstStyle/>
          <a:p>
            <a:r>
              <a:rPr lang="en-US" sz="3000" dirty="0" err="1">
                <a:solidFill>
                  <a:srgbClr val="FF0000"/>
                </a:solidFill>
              </a:rPr>
              <a:t>Economia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4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A79233-9E64-3B0A-869D-57A9AEB9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400" dirty="0">
                <a:solidFill>
                  <a:srgbClr val="FF0000"/>
                </a:solidFill>
              </a:rPr>
              <a:t>Economia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C43DBD-8066-A2EC-949C-C5D8D6556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999" y="1371600"/>
            <a:ext cx="851400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95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</p:spPr>
        <p:txBody>
          <a:bodyPr>
            <a:normAutofit/>
          </a:bodyPr>
          <a:lstStyle/>
          <a:p>
            <a:pPr algn="l">
              <a:lnSpc>
                <a:spcPts val="1800"/>
              </a:lnSpc>
              <a:spcAft>
                <a:spcPts val="1200"/>
              </a:spcAft>
              <a:buNone/>
            </a:pPr>
            <a:r>
              <a:rPr lang="en-US" sz="1800" dirty="0" err="1">
                <a:latin typeface="+mj-lt"/>
              </a:rPr>
              <a:t>Principalele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investitii</a:t>
            </a:r>
            <a:r>
              <a:rPr lang="en-US" sz="1800" dirty="0">
                <a:latin typeface="+mj-lt"/>
              </a:rPr>
              <a:t> private 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domeniul turismului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: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Blaxy Resort, Popasul Pescarilor, Clos de Colombes, etc.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Cea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mai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importanta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este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cea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finalizata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de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Blaxy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Resort,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investitie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ce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va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fi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finalizata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pana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in 2026 (pe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etape</a:t>
            </a:r>
            <a:r>
              <a:rPr lang="en-US" sz="1800" kern="150" dirty="0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). </a:t>
            </a:r>
          </a:p>
          <a:p>
            <a:pPr algn="l">
              <a:lnSpc>
                <a:spcPts val="1800"/>
              </a:lnSpc>
              <a:spcAft>
                <a:spcPts val="1200"/>
              </a:spcAft>
              <a:buNone/>
            </a:pPr>
            <a:r>
              <a:rPr lang="en-US" sz="1800" kern="150" dirty="0" err="1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Viitorul</a:t>
            </a:r>
            <a:r>
              <a:rPr lang="en-US" sz="1800" kern="150" dirty="0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b="0" i="0" dirty="0">
                <a:effectLst/>
                <a:latin typeface="+mj-lt"/>
              </a:rPr>
              <a:t>complex </a:t>
            </a:r>
            <a:r>
              <a:rPr lang="en-US" sz="1800" b="0" i="0" dirty="0" err="1">
                <a:effectLst/>
                <a:latin typeface="+mj-lt"/>
              </a:rPr>
              <a:t>Blaxy</a:t>
            </a:r>
            <a:r>
              <a:rPr lang="en-US" sz="1800" b="0" i="0" dirty="0">
                <a:effectLst/>
                <a:latin typeface="+mj-lt"/>
              </a:rPr>
              <a:t> Resort </a:t>
            </a:r>
            <a:r>
              <a:rPr lang="en-US" sz="1800" b="0" i="0" dirty="0" err="1">
                <a:effectLst/>
                <a:latin typeface="+mj-lt"/>
              </a:rPr>
              <a:t>va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cuprinde</a:t>
            </a:r>
            <a:r>
              <a:rPr lang="en-US" sz="1800" b="0" i="0" dirty="0">
                <a:effectLst/>
                <a:latin typeface="+mj-lt"/>
              </a:rPr>
              <a:t> 7 </a:t>
            </a:r>
            <a:r>
              <a:rPr lang="en-US" sz="1800" b="0" i="0" dirty="0" err="1">
                <a:effectLst/>
                <a:latin typeface="+mj-lt"/>
              </a:rPr>
              <a:t>clădiri</a:t>
            </a:r>
            <a:r>
              <a:rPr lang="en-US" sz="1800" b="0" i="0" dirty="0">
                <a:effectLst/>
                <a:latin typeface="+mj-lt"/>
              </a:rPr>
              <a:t> cu 900 de </a:t>
            </a:r>
            <a:r>
              <a:rPr lang="en-US" sz="1800" b="0" i="0" dirty="0" err="1">
                <a:effectLst/>
                <a:latin typeface="+mj-lt"/>
              </a:rPr>
              <a:t>apartamente</a:t>
            </a:r>
            <a:r>
              <a:rPr lang="en-US" sz="1800" b="0" i="0" dirty="0">
                <a:effectLst/>
                <a:latin typeface="+mj-lt"/>
              </a:rPr>
              <a:t> de tip studio (condo), un hotel cu </a:t>
            </a:r>
            <a:r>
              <a:rPr lang="en-US" sz="1800" b="0" i="0" dirty="0" err="1">
                <a:effectLst/>
                <a:latin typeface="+mj-lt"/>
              </a:rPr>
              <a:t>până</a:t>
            </a:r>
            <a:r>
              <a:rPr lang="en-US" sz="1800" b="0" i="0" dirty="0">
                <a:effectLst/>
                <a:latin typeface="+mj-lt"/>
              </a:rPr>
              <a:t> la 400 de </a:t>
            </a:r>
            <a:r>
              <a:rPr lang="en-US" sz="1800" b="0" i="0" dirty="0" err="1">
                <a:effectLst/>
                <a:latin typeface="+mj-lt"/>
              </a:rPr>
              <a:t>camere</a:t>
            </a:r>
            <a:r>
              <a:rPr lang="en-US" sz="1800" b="0" i="0" dirty="0">
                <a:effectLst/>
                <a:latin typeface="+mj-lt"/>
              </a:rPr>
              <a:t> de 5 stele </a:t>
            </a:r>
            <a:r>
              <a:rPr lang="en-US" sz="1800" b="0" i="0" dirty="0" err="1">
                <a:effectLst/>
                <a:latin typeface="+mj-lt"/>
              </a:rPr>
              <a:t>și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va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avea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toate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facilitățile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unui</a:t>
            </a:r>
            <a:r>
              <a:rPr lang="en-US" sz="1800" b="0" i="0" dirty="0">
                <a:effectLst/>
                <a:latin typeface="+mj-lt"/>
              </a:rPr>
              <a:t> resort de lux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inaugurarea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fiind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programata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pentru</a:t>
            </a:r>
            <a:r>
              <a:rPr lang="en-US" sz="1800" dirty="0"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iunie</a:t>
            </a:r>
            <a:r>
              <a:rPr lang="en-US" sz="1800" b="0" i="0" dirty="0">
                <a:effectLst/>
                <a:latin typeface="+mj-lt"/>
              </a:rPr>
              <a:t> 2016. </a:t>
            </a:r>
            <a:r>
              <a:rPr lang="en-US" sz="1800" b="0" i="0" dirty="0" err="1">
                <a:effectLst/>
                <a:latin typeface="+mj-lt"/>
              </a:rPr>
              <a:t>Amplasat</a:t>
            </a:r>
            <a:r>
              <a:rPr lang="en-US" sz="1800" b="0" i="0" dirty="0">
                <a:effectLst/>
                <a:latin typeface="+mj-lt"/>
              </a:rPr>
              <a:t> pe o </a:t>
            </a:r>
            <a:r>
              <a:rPr lang="en-US" sz="1800" b="0" i="0" dirty="0" err="1">
                <a:effectLst/>
                <a:latin typeface="+mj-lt"/>
              </a:rPr>
              <a:t>suprafață</a:t>
            </a:r>
            <a:r>
              <a:rPr lang="en-US" sz="1800" b="0" i="0" dirty="0">
                <a:effectLst/>
                <a:latin typeface="+mj-lt"/>
              </a:rPr>
              <a:t> de 35.000 de </a:t>
            </a:r>
            <a:r>
              <a:rPr lang="en-US" sz="1800" b="0" i="0" dirty="0" err="1">
                <a:effectLst/>
                <a:latin typeface="+mj-lt"/>
              </a:rPr>
              <a:t>metri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pătrați</a:t>
            </a:r>
            <a:r>
              <a:rPr lang="en-US" sz="1800" b="0" i="0" dirty="0">
                <a:effectLst/>
                <a:latin typeface="+mj-lt"/>
              </a:rPr>
              <a:t>, </a:t>
            </a:r>
            <a:r>
              <a:rPr lang="en-US" sz="1800" b="0" i="0" dirty="0" err="1">
                <a:effectLst/>
                <a:latin typeface="+mj-lt"/>
              </a:rPr>
              <a:t>Blaxy</a:t>
            </a:r>
            <a:r>
              <a:rPr lang="en-US" sz="1800" b="0" i="0" dirty="0">
                <a:effectLst/>
                <a:latin typeface="+mj-lt"/>
              </a:rPr>
              <a:t> Premium Resort &amp; Hotel </a:t>
            </a:r>
            <a:r>
              <a:rPr lang="en-US" sz="1800" b="0" i="0" dirty="0" err="1">
                <a:effectLst/>
                <a:latin typeface="+mj-lt"/>
              </a:rPr>
              <a:t>este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situat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în</a:t>
            </a:r>
            <a:r>
              <a:rPr lang="en-US" sz="1800" b="0" i="0" dirty="0">
                <a:effectLst/>
                <a:latin typeface="+mj-lt"/>
              </a:rPr>
              <a:t> zona </a:t>
            </a:r>
            <a:r>
              <a:rPr lang="en-US" sz="1800" b="0" i="0" dirty="0" err="1">
                <a:effectLst/>
                <a:latin typeface="+mj-lt"/>
              </a:rPr>
              <a:t>localității</a:t>
            </a:r>
            <a:r>
              <a:rPr lang="en-US" sz="1800" b="0" i="0" dirty="0">
                <a:effectLst/>
                <a:latin typeface="+mj-lt"/>
              </a:rPr>
              <a:t> 23 August, la o </a:t>
            </a:r>
            <a:r>
              <a:rPr lang="en-US" sz="1800" b="0" i="0" dirty="0" err="1">
                <a:effectLst/>
                <a:latin typeface="+mj-lt"/>
              </a:rPr>
              <a:t>distanță</a:t>
            </a:r>
            <a:r>
              <a:rPr lang="en-US" sz="1800" b="0" i="0" dirty="0">
                <a:effectLst/>
                <a:latin typeface="+mj-lt"/>
              </a:rPr>
              <a:t> de 1 </a:t>
            </a:r>
            <a:r>
              <a:rPr lang="en-US" sz="1800" b="0" i="0" dirty="0" err="1">
                <a:effectLst/>
                <a:latin typeface="+mj-lt"/>
              </a:rPr>
              <a:t>kilometru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nord</a:t>
            </a:r>
            <a:r>
              <a:rPr lang="en-US" sz="1800" b="0" i="0" dirty="0">
                <a:effectLst/>
                <a:latin typeface="+mj-lt"/>
              </a:rPr>
              <a:t> de </a:t>
            </a:r>
            <a:r>
              <a:rPr lang="en-US" sz="1800" b="0" i="0" dirty="0" err="1">
                <a:effectLst/>
                <a:latin typeface="+mj-lt"/>
              </a:rPr>
              <a:t>stațiunea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Olimp</a:t>
            </a:r>
            <a:r>
              <a:rPr lang="en-US" sz="1800" b="0" i="0" dirty="0">
                <a:effectLst/>
                <a:latin typeface="+mj-lt"/>
              </a:rPr>
              <a:t>, </a:t>
            </a:r>
            <a:r>
              <a:rPr lang="en-US" sz="1800" b="0" i="0" dirty="0" err="1">
                <a:effectLst/>
                <a:latin typeface="+mj-lt"/>
              </a:rPr>
              <a:t>în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locul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unde</a:t>
            </a:r>
            <a:r>
              <a:rPr lang="en-US" sz="1800" b="0" i="0" dirty="0">
                <a:effectLst/>
                <a:latin typeface="+mj-lt"/>
              </a:rPr>
              <a:t> Marea </a:t>
            </a:r>
            <a:r>
              <a:rPr lang="en-US" sz="1800" b="0" i="0" dirty="0" err="1">
                <a:effectLst/>
                <a:latin typeface="+mj-lt"/>
              </a:rPr>
              <a:t>Neagră</a:t>
            </a:r>
            <a:r>
              <a:rPr lang="en-US" sz="1800" b="0" i="0" dirty="0">
                <a:effectLst/>
                <a:latin typeface="+mj-lt"/>
              </a:rPr>
              <a:t> se </a:t>
            </a:r>
            <a:r>
              <a:rPr lang="en-US" sz="1800" b="0" i="0" dirty="0" err="1">
                <a:effectLst/>
                <a:latin typeface="+mj-lt"/>
              </a:rPr>
              <a:t>întâlnește</a:t>
            </a:r>
            <a:r>
              <a:rPr lang="en-US" sz="1800" b="0" i="0" dirty="0">
                <a:effectLst/>
                <a:latin typeface="+mj-lt"/>
              </a:rPr>
              <a:t>, la </a:t>
            </a:r>
            <a:r>
              <a:rPr lang="en-US" sz="1800" b="0" i="0" dirty="0" err="1">
                <a:effectLst/>
                <a:latin typeface="+mj-lt"/>
              </a:rPr>
              <a:t>margine</a:t>
            </a:r>
            <a:r>
              <a:rPr lang="en-US" sz="1800" b="0" i="0" dirty="0">
                <a:effectLst/>
                <a:latin typeface="+mj-lt"/>
              </a:rPr>
              <a:t> de </a:t>
            </a:r>
            <a:r>
              <a:rPr lang="en-US" sz="1800" b="0" i="0" dirty="0" err="1">
                <a:effectLst/>
                <a:latin typeface="+mj-lt"/>
              </a:rPr>
              <a:t>pădure</a:t>
            </a:r>
            <a:r>
              <a:rPr lang="en-US" sz="1800" b="0" i="0" dirty="0">
                <a:effectLst/>
                <a:latin typeface="+mj-lt"/>
              </a:rPr>
              <a:t>, cu </a:t>
            </a:r>
            <a:r>
              <a:rPr lang="en-US" sz="1800" b="0" i="0" dirty="0" err="1">
                <a:effectLst/>
                <a:latin typeface="+mj-lt"/>
              </a:rPr>
              <a:t>lacul</a:t>
            </a:r>
            <a:r>
              <a:rPr lang="en-US" sz="1800" b="0" i="0" dirty="0">
                <a:effectLst/>
                <a:latin typeface="+mj-lt"/>
              </a:rPr>
              <a:t> </a:t>
            </a:r>
            <a:r>
              <a:rPr lang="en-US" sz="1800" b="0" i="0" dirty="0" err="1">
                <a:effectLst/>
                <a:latin typeface="+mj-lt"/>
              </a:rPr>
              <a:t>Tătlăgeac</a:t>
            </a:r>
            <a:r>
              <a:rPr lang="en-US" sz="1800" b="0" i="0" dirty="0">
                <a:effectLst/>
                <a:latin typeface="+mj-lt"/>
              </a:rPr>
              <a:t>.</a:t>
            </a:r>
          </a:p>
          <a:p>
            <a:pPr algn="l">
              <a:lnSpc>
                <a:spcPts val="1800"/>
              </a:lnSpc>
              <a:spcAft>
                <a:spcPts val="1200"/>
              </a:spcAft>
            </a:pPr>
            <a:r>
              <a:rPr lang="en-US" sz="1800" b="1" i="0" dirty="0">
                <a:effectLst/>
                <a:latin typeface="+mj-lt"/>
              </a:rPr>
              <a:t>Noul complex </a:t>
            </a:r>
            <a:r>
              <a:rPr lang="en-US" sz="1800" b="1" i="0" dirty="0" err="1">
                <a:effectLst/>
                <a:latin typeface="+mj-lt"/>
              </a:rPr>
              <a:t>va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crea</a:t>
            </a:r>
            <a:r>
              <a:rPr lang="en-US" sz="1800" b="1" i="0" dirty="0">
                <a:effectLst/>
                <a:latin typeface="+mj-lt"/>
              </a:rPr>
              <a:t> nu </a:t>
            </a:r>
            <a:r>
              <a:rPr lang="en-US" sz="1800" b="1" i="0" dirty="0" err="1">
                <a:effectLst/>
                <a:latin typeface="+mj-lt"/>
              </a:rPr>
              <a:t>mai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puțin</a:t>
            </a:r>
            <a:r>
              <a:rPr lang="en-US" sz="1800" b="1" i="0" dirty="0">
                <a:effectLst/>
                <a:latin typeface="+mj-lt"/>
              </a:rPr>
              <a:t> de 1000 de </a:t>
            </a:r>
            <a:r>
              <a:rPr lang="en-US" sz="1800" b="1" i="0" dirty="0" err="1">
                <a:effectLst/>
                <a:latin typeface="+mj-lt"/>
              </a:rPr>
              <a:t>locuri</a:t>
            </a:r>
            <a:r>
              <a:rPr lang="en-US" sz="1800" b="1" i="0" dirty="0">
                <a:effectLst/>
                <a:latin typeface="+mj-lt"/>
              </a:rPr>
              <a:t> de </a:t>
            </a:r>
            <a:r>
              <a:rPr lang="en-US" sz="1800" b="1" i="0" dirty="0" err="1">
                <a:effectLst/>
                <a:latin typeface="+mj-lt"/>
              </a:rPr>
              <a:t>muncă</a:t>
            </a:r>
            <a:r>
              <a:rPr lang="en-US" sz="1800" b="1" i="0" dirty="0">
                <a:effectLst/>
                <a:latin typeface="+mj-lt"/>
              </a:rPr>
              <a:t> pe </a:t>
            </a:r>
            <a:r>
              <a:rPr lang="en-US" sz="1800" b="1" i="0" dirty="0" err="1">
                <a:effectLst/>
                <a:latin typeface="+mj-lt"/>
              </a:rPr>
              <a:t>durata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construcției</a:t>
            </a:r>
            <a:r>
              <a:rPr lang="en-US" sz="1800" b="1" i="0" dirty="0">
                <a:effectLst/>
                <a:latin typeface="+mj-lt"/>
              </a:rPr>
              <a:t>, </a:t>
            </a:r>
            <a:r>
              <a:rPr lang="en-US" sz="1800" b="1" i="0" dirty="0" err="1">
                <a:effectLst/>
                <a:latin typeface="+mj-lt"/>
              </a:rPr>
              <a:t>urmând</a:t>
            </a:r>
            <a:r>
              <a:rPr lang="en-US" sz="1800" b="1" i="0" dirty="0">
                <a:effectLst/>
                <a:latin typeface="+mj-lt"/>
              </a:rPr>
              <a:t> ca </a:t>
            </a:r>
            <a:r>
              <a:rPr lang="en-US" sz="1800" b="1" i="0" dirty="0" err="1">
                <a:effectLst/>
                <a:latin typeface="+mj-lt"/>
              </a:rPr>
              <a:t>după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finalizarea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acesteia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să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mai</a:t>
            </a:r>
            <a:r>
              <a:rPr lang="en-US" sz="1800" b="1" i="0" dirty="0">
                <a:effectLst/>
                <a:latin typeface="+mj-lt"/>
              </a:rPr>
              <a:t> fie create </a:t>
            </a:r>
            <a:r>
              <a:rPr lang="en-US" sz="1800" b="1" i="0" dirty="0" err="1">
                <a:effectLst/>
                <a:latin typeface="+mj-lt"/>
              </a:rPr>
              <a:t>alte</a:t>
            </a:r>
            <a:r>
              <a:rPr lang="en-US" sz="1800" b="1" i="0" dirty="0">
                <a:effectLst/>
                <a:latin typeface="+mj-lt"/>
              </a:rPr>
              <a:t> 1000 de </a:t>
            </a:r>
            <a:r>
              <a:rPr lang="en-US" sz="1800" b="1" i="0" dirty="0" err="1">
                <a:effectLst/>
                <a:latin typeface="+mj-lt"/>
              </a:rPr>
              <a:t>noi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locuri</a:t>
            </a:r>
            <a:r>
              <a:rPr lang="en-US" sz="1800" b="1" i="0" dirty="0">
                <a:effectLst/>
                <a:latin typeface="+mj-lt"/>
              </a:rPr>
              <a:t> de </a:t>
            </a:r>
            <a:r>
              <a:rPr lang="en-US" sz="1800" b="1" i="0" dirty="0" err="1">
                <a:effectLst/>
                <a:latin typeface="+mj-lt"/>
              </a:rPr>
              <a:t>muncă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în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vederea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funcționării</a:t>
            </a:r>
            <a:r>
              <a:rPr lang="en-US" sz="1800" b="1" i="0" dirty="0">
                <a:effectLst/>
                <a:latin typeface="+mj-lt"/>
              </a:rPr>
              <a:t> </a:t>
            </a:r>
            <a:r>
              <a:rPr lang="en-US" sz="1800" b="1" i="0" dirty="0" err="1">
                <a:effectLst/>
                <a:latin typeface="+mj-lt"/>
              </a:rPr>
              <a:t>complexului</a:t>
            </a:r>
            <a:r>
              <a:rPr lang="en-US" sz="1800" b="1" i="0" dirty="0">
                <a:effectLst/>
                <a:latin typeface="+mj-lt"/>
              </a:rPr>
              <a:t>. </a:t>
            </a:r>
          </a:p>
          <a:p>
            <a:pPr marL="109728" indent="0">
              <a:buNone/>
            </a:pPr>
            <a:endParaRPr lang="en-US" sz="1800" kern="150" dirty="0">
              <a:effectLst/>
              <a:latin typeface="+mj-lt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0000"/>
                </a:solidFill>
              </a:rPr>
              <a:t>Economia - </a:t>
            </a:r>
            <a:r>
              <a:rPr lang="en-US" sz="3000" dirty="0" err="1">
                <a:solidFill>
                  <a:srgbClr val="FF0000"/>
                </a:solidFill>
              </a:rPr>
              <a:t>turism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083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334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dirty="0" err="1"/>
              <a:t>Administratia</a:t>
            </a:r>
            <a:r>
              <a:rPr lang="en-US" sz="1800" dirty="0"/>
              <a:t> publica se </a:t>
            </a:r>
            <a:r>
              <a:rPr lang="en-US" sz="1800" dirty="0" err="1"/>
              <a:t>implica</a:t>
            </a:r>
            <a:r>
              <a:rPr lang="en-US" sz="1800" dirty="0"/>
              <a:t> in </a:t>
            </a:r>
            <a:r>
              <a:rPr lang="en-US" sz="1800" dirty="0" err="1"/>
              <a:t>dezvoltarea</a:t>
            </a:r>
            <a:r>
              <a:rPr lang="en-US" sz="1800" dirty="0"/>
              <a:t> </a:t>
            </a:r>
            <a:r>
              <a:rPr lang="en-US" sz="1800" dirty="0" err="1"/>
              <a:t>zonei</a:t>
            </a:r>
            <a:r>
              <a:rPr lang="en-US" sz="1800" dirty="0"/>
              <a:t> </a:t>
            </a:r>
            <a:r>
              <a:rPr lang="en-US" sz="1800" dirty="0" err="1"/>
              <a:t>turistice</a:t>
            </a:r>
            <a:r>
              <a:rPr lang="en-US" sz="1800" dirty="0"/>
              <a:t> a </a:t>
            </a:r>
            <a:r>
              <a:rPr lang="en-US" sz="1800" dirty="0" err="1"/>
              <a:t>localitatii</a:t>
            </a:r>
            <a:r>
              <a:rPr lang="en-US" sz="1800" dirty="0"/>
              <a:t>,</a:t>
            </a:r>
            <a:r>
              <a:rPr lang="ro-RO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“</a:t>
            </a:r>
            <a:r>
              <a:rPr lang="ro-RO" sz="1800" dirty="0">
                <a:latin typeface="+mj-lt"/>
                <a:ea typeface="Times New Roman" panose="02020603050405020304" pitchFamily="18" charset="0"/>
              </a:rPr>
              <a:t>Zona Costieră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”</a:t>
            </a:r>
            <a:r>
              <a:rPr lang="ro-RO" sz="1800" dirty="0">
                <a:latin typeface="+mj-lt"/>
                <a:ea typeface="Times New Roman" panose="02020603050405020304" pitchFamily="18" charset="0"/>
              </a:rPr>
              <a:t> cu plaja sălbatică și unități de cazare și alimentație publică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. In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acest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sens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sunt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prevazute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investitii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in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infrastructura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publica,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cea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mai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importanta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fiind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cea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referitor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la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apa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si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canalizare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investitie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ce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prevede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alocarea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a 6.6 mil. Ron in 2025</a:t>
            </a:r>
            <a:r>
              <a:rPr lang="en-US" sz="1800" dirty="0"/>
              <a:t> . </a:t>
            </a:r>
          </a:p>
          <a:p>
            <a:pPr marL="109728" indent="0">
              <a:buNone/>
            </a:pPr>
            <a:endParaRPr lang="en-US" sz="1800" dirty="0">
              <a:latin typeface="+mj-lt"/>
            </a:endParaRPr>
          </a:p>
          <a:p>
            <a:pPr marL="109728" indent="0">
              <a:buNone/>
            </a:pPr>
            <a:r>
              <a:rPr lang="en-US" sz="1800" dirty="0" err="1">
                <a:latin typeface="+mj-lt"/>
              </a:rPr>
              <a:t>Prezenta</a:t>
            </a:r>
            <a:r>
              <a:rPr lang="en-US" sz="1800" dirty="0">
                <a:latin typeface="+mj-lt"/>
              </a:rPr>
              <a:t> in </a:t>
            </a:r>
            <a:r>
              <a:rPr lang="en-US" sz="1800" dirty="0" err="1">
                <a:latin typeface="+mj-lt"/>
              </a:rPr>
              <a:t>cadrul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teritoriului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administrativ</a:t>
            </a:r>
            <a:r>
              <a:rPr lang="en-US" sz="1800" dirty="0">
                <a:latin typeface="+mj-lt"/>
              </a:rPr>
              <a:t> a </a:t>
            </a:r>
            <a:r>
              <a:rPr lang="en-US" sz="1800" dirty="0" err="1">
                <a:latin typeface="+mj-lt"/>
              </a:rPr>
              <a:t>unei</a:t>
            </a:r>
            <a:r>
              <a:rPr lang="en-US" sz="1800" dirty="0">
                <a:latin typeface="+mj-lt"/>
              </a:rPr>
              <a:t> zone </a:t>
            </a:r>
            <a:r>
              <a:rPr lang="en-US" sz="1800" dirty="0" err="1">
                <a:latin typeface="+mj-lt"/>
              </a:rPr>
              <a:t>litorale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iar</a:t>
            </a:r>
            <a:r>
              <a:rPr lang="en-US" sz="1800" dirty="0">
                <a:latin typeface="+mj-lt"/>
              </a:rPr>
              <a:t> in </a:t>
            </a:r>
            <a:r>
              <a:rPr lang="en-US" sz="1800" dirty="0" err="1">
                <a:latin typeface="+mj-lt"/>
              </a:rPr>
              <a:t>vecinătatea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acesteia</a:t>
            </a:r>
            <a:r>
              <a:rPr lang="en-US" sz="1800" dirty="0">
                <a:latin typeface="+mj-lt"/>
              </a:rPr>
              <a:t> a </a:t>
            </a:r>
            <a:r>
              <a:rPr lang="en-US" sz="1800" dirty="0" err="1">
                <a:latin typeface="+mj-lt"/>
              </a:rPr>
              <a:t>lacului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Tatlageac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oferă</a:t>
            </a:r>
            <a:r>
              <a:rPr lang="en-US" sz="1800" dirty="0">
                <a:latin typeface="+mj-lt"/>
              </a:rPr>
              <a:t> un </a:t>
            </a:r>
            <a:r>
              <a:rPr lang="en-US" sz="1800" dirty="0" err="1">
                <a:latin typeface="+mj-lt"/>
              </a:rPr>
              <a:t>cadru</a:t>
            </a:r>
            <a:r>
              <a:rPr lang="en-US" sz="1800" dirty="0">
                <a:latin typeface="+mj-lt"/>
              </a:rPr>
              <a:t> natural de </a:t>
            </a:r>
            <a:r>
              <a:rPr lang="en-US" sz="1800" dirty="0" err="1">
                <a:latin typeface="+mj-lt"/>
              </a:rPr>
              <a:t>excepție</a:t>
            </a:r>
            <a:r>
              <a:rPr lang="en-US" sz="1800" dirty="0">
                <a:latin typeface="+mj-lt"/>
              </a:rPr>
              <a:t> , </a:t>
            </a:r>
            <a:r>
              <a:rPr lang="en-US" sz="1800" dirty="0" err="1">
                <a:latin typeface="+mj-lt"/>
              </a:rPr>
              <a:t>reprezin-tă</a:t>
            </a:r>
            <a:r>
              <a:rPr lang="en-US" sz="1800" dirty="0">
                <a:latin typeface="+mj-lt"/>
              </a:rPr>
              <a:t> un </a:t>
            </a:r>
            <a:r>
              <a:rPr lang="en-US" sz="1800" dirty="0" err="1">
                <a:latin typeface="+mj-lt"/>
              </a:rPr>
              <a:t>teritoriu</a:t>
            </a:r>
            <a:r>
              <a:rPr lang="en-US" sz="1800" dirty="0">
                <a:latin typeface="+mj-lt"/>
              </a:rPr>
              <a:t> cu un </a:t>
            </a:r>
            <a:r>
              <a:rPr lang="en-US" sz="1800" dirty="0" err="1">
                <a:latin typeface="+mj-lt"/>
              </a:rPr>
              <a:t>potențial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turistic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nevalorificat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ce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in </a:t>
            </a:r>
            <a:r>
              <a:rPr lang="en-US" sz="1800" dirty="0" err="1">
                <a:latin typeface="+mj-lt"/>
              </a:rPr>
              <a:t>atenția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organelor</a:t>
            </a:r>
            <a:r>
              <a:rPr lang="en-US" sz="1800" dirty="0">
                <a:latin typeface="+mj-lt"/>
              </a:rPr>
              <a:t> locale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județene</a:t>
            </a:r>
            <a:r>
              <a:rPr lang="en-US" sz="1800" dirty="0">
                <a:latin typeface="+mj-lt"/>
              </a:rPr>
              <a:t>. </a:t>
            </a:r>
          </a:p>
          <a:p>
            <a:pPr marL="109728" indent="0">
              <a:buNone/>
            </a:pPr>
            <a:endParaRPr lang="en-US" sz="1800" dirty="0">
              <a:latin typeface="+mj-lt"/>
            </a:endParaRP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sz="3000" dirty="0" err="1">
                <a:solidFill>
                  <a:srgbClr val="FF0000"/>
                </a:solidFill>
              </a:rPr>
              <a:t>Economia</a:t>
            </a:r>
            <a:r>
              <a:rPr lang="en-US" sz="3000" dirty="0">
                <a:solidFill>
                  <a:srgbClr val="FF0000"/>
                </a:solidFill>
              </a:rPr>
              <a:t> - </a:t>
            </a:r>
            <a:r>
              <a:rPr lang="en-US" sz="3000" dirty="0" err="1">
                <a:solidFill>
                  <a:srgbClr val="FF0000"/>
                </a:solidFill>
              </a:rPr>
              <a:t>turism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322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9D340DA-3C78-47A8-4E1A-6A7425BF49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1515" y="4267200"/>
            <a:ext cx="6686085" cy="185166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56E4EB6-B4C3-4E18-0556-5CCE94A30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400" dirty="0">
                <a:solidFill>
                  <a:srgbClr val="FF0000"/>
                </a:solidFill>
              </a:rPr>
              <a:t>Economia - </a:t>
            </a:r>
            <a:r>
              <a:rPr lang="en-US" sz="4400" dirty="0" err="1">
                <a:solidFill>
                  <a:srgbClr val="FF0000"/>
                </a:solidFill>
              </a:rPr>
              <a:t>turism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2C96F6-5C1E-87B7-ABDF-88B407DEC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347" y="1066800"/>
            <a:ext cx="6637020" cy="185166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4B34A51-A39E-D3FF-BB31-4CABCB80C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600" y="3048000"/>
            <a:ext cx="60198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514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en-US" sz="1800" b="1" dirty="0" err="1"/>
              <a:t>Primarul</a:t>
            </a:r>
            <a:endParaRPr lang="en-US" sz="1800" b="1" dirty="0"/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Primarul</a:t>
            </a:r>
            <a:r>
              <a:rPr lang="en-US" sz="1800" dirty="0"/>
              <a:t> </a:t>
            </a:r>
            <a:r>
              <a:rPr lang="en-US" sz="1800" dirty="0" err="1"/>
              <a:t>Comunei</a:t>
            </a:r>
            <a:r>
              <a:rPr lang="en-US" sz="1800" dirty="0"/>
              <a:t> 23 August </a:t>
            </a:r>
            <a:r>
              <a:rPr lang="en-US" sz="1800" dirty="0" err="1"/>
              <a:t>este</a:t>
            </a:r>
            <a:r>
              <a:rPr lang="en-US" sz="1800" dirty="0"/>
              <a:t> dl. </a:t>
            </a:r>
            <a:r>
              <a:rPr lang="en-US" sz="1800" dirty="0" err="1"/>
              <a:t>Mugur</a:t>
            </a:r>
            <a:r>
              <a:rPr lang="en-US" sz="1800" dirty="0"/>
              <a:t> </a:t>
            </a:r>
            <a:r>
              <a:rPr lang="en-US" sz="1800" dirty="0" err="1"/>
              <a:t>Viorel</a:t>
            </a:r>
            <a:r>
              <a:rPr lang="en-US" sz="1800" dirty="0"/>
              <a:t>- MITRANA. </a:t>
            </a:r>
          </a:p>
          <a:p>
            <a:pPr>
              <a:buNone/>
            </a:pPr>
            <a:r>
              <a:rPr lang="en-US" sz="1800" dirty="0"/>
              <a:t>	A </a:t>
            </a:r>
            <a:r>
              <a:rPr lang="en-US" sz="1800" dirty="0" err="1"/>
              <a:t>fost</a:t>
            </a:r>
            <a:r>
              <a:rPr lang="en-US" sz="1800" dirty="0"/>
              <a:t> ales </a:t>
            </a:r>
            <a:r>
              <a:rPr lang="en-US" sz="1800" dirty="0" err="1"/>
              <a:t>pentru</a:t>
            </a:r>
            <a:r>
              <a:rPr lang="en-US" sz="1800" dirty="0"/>
              <a:t> prima data in 2000, in </a:t>
            </a:r>
            <a:r>
              <a:rPr lang="en-US" sz="1800" dirty="0" err="1"/>
              <a:t>prezent</a:t>
            </a:r>
            <a:r>
              <a:rPr lang="en-US" sz="1800" dirty="0"/>
              <a:t> </a:t>
            </a:r>
            <a:r>
              <a:rPr lang="en-US" sz="1800" dirty="0" err="1"/>
              <a:t>fiind</a:t>
            </a:r>
            <a:r>
              <a:rPr lang="en-US" sz="1800" dirty="0"/>
              <a:t> la </a:t>
            </a:r>
            <a:r>
              <a:rPr lang="en-US" sz="1800"/>
              <a:t>al 7-lea </a:t>
            </a:r>
            <a:r>
              <a:rPr lang="en-US" sz="1800" dirty="0" err="1"/>
              <a:t>mandat</a:t>
            </a:r>
            <a:r>
              <a:rPr lang="en-US" sz="1800" dirty="0"/>
              <a:t> </a:t>
            </a:r>
            <a:r>
              <a:rPr lang="en-US" sz="1800" dirty="0" err="1"/>
              <a:t>consecutiv</a:t>
            </a:r>
            <a:r>
              <a:rPr lang="en-US" sz="1800" dirty="0"/>
              <a:t>.</a:t>
            </a:r>
          </a:p>
          <a:p>
            <a:pPr>
              <a:buNone/>
            </a:pPr>
            <a:endParaRPr lang="en-US" sz="1800" dirty="0"/>
          </a:p>
          <a:p>
            <a:r>
              <a:rPr lang="en-US" sz="1800" b="1" dirty="0" err="1"/>
              <a:t>Consiliul</a:t>
            </a:r>
            <a:r>
              <a:rPr lang="en-US" sz="1800" b="1" dirty="0"/>
              <a:t> local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Consiliul</a:t>
            </a:r>
            <a:r>
              <a:rPr lang="en-US" sz="1800" dirty="0"/>
              <a:t> local </a:t>
            </a:r>
            <a:r>
              <a:rPr lang="en-US" sz="1800" dirty="0" err="1"/>
              <a:t>este</a:t>
            </a:r>
            <a:r>
              <a:rPr lang="en-US" sz="1800" dirty="0"/>
              <a:t> format din 15 </a:t>
            </a:r>
            <a:r>
              <a:rPr lang="en-US" sz="1800" dirty="0" err="1"/>
              <a:t>consilieri</a:t>
            </a:r>
            <a:r>
              <a:rPr lang="en-US" sz="1800" dirty="0"/>
              <a:t> </a:t>
            </a:r>
            <a:r>
              <a:rPr lang="en-US" sz="1800" dirty="0" err="1"/>
              <a:t>locali</a:t>
            </a:r>
            <a:r>
              <a:rPr lang="en-US" sz="1800" dirty="0"/>
              <a:t> din care: 12 </a:t>
            </a:r>
            <a:r>
              <a:rPr lang="en-US" sz="1800" dirty="0" err="1"/>
              <a:t>consilieri</a:t>
            </a:r>
            <a:r>
              <a:rPr lang="en-US" sz="1800" dirty="0"/>
              <a:t> PNL, 2 </a:t>
            </a:r>
            <a:r>
              <a:rPr lang="en-US" sz="1800" dirty="0" err="1"/>
              <a:t>consilieri</a:t>
            </a:r>
            <a:r>
              <a:rPr lang="en-US" sz="1800" dirty="0"/>
              <a:t> PSD </a:t>
            </a:r>
            <a:r>
              <a:rPr lang="en-US" sz="1800" dirty="0" err="1"/>
              <a:t>si</a:t>
            </a:r>
            <a:r>
              <a:rPr lang="en-US" sz="1800" dirty="0"/>
              <a:t> 1 </a:t>
            </a:r>
            <a:r>
              <a:rPr lang="en-US" sz="1800" dirty="0" err="1"/>
              <a:t>consilier</a:t>
            </a:r>
            <a:r>
              <a:rPr lang="en-US" sz="1800" dirty="0"/>
              <a:t> AUR;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Primaria</a:t>
            </a:r>
            <a:r>
              <a:rPr lang="en-US" sz="1800" dirty="0"/>
              <a:t> </a:t>
            </a:r>
            <a:r>
              <a:rPr lang="en-US" sz="1800" dirty="0" err="1"/>
              <a:t>Comunei</a:t>
            </a:r>
            <a:r>
              <a:rPr lang="en-US" sz="1800" dirty="0"/>
              <a:t> 23 August are in </a:t>
            </a:r>
            <a:r>
              <a:rPr lang="en-US" sz="1800" dirty="0" err="1"/>
              <a:t>prezent</a:t>
            </a:r>
            <a:r>
              <a:rPr lang="en-US" sz="1800" dirty="0"/>
              <a:t> 28 de </a:t>
            </a:r>
            <a:r>
              <a:rPr lang="en-US" sz="1800" dirty="0" err="1"/>
              <a:t>angati</a:t>
            </a:r>
            <a:r>
              <a:rPr lang="en-US" sz="1800" dirty="0"/>
              <a:t>, </a:t>
            </a:r>
            <a:r>
              <a:rPr lang="en-US" sz="1800" dirty="0" err="1"/>
              <a:t>exclusiv</a:t>
            </a:r>
            <a:r>
              <a:rPr lang="en-US" sz="1800" dirty="0"/>
              <a:t> </a:t>
            </a:r>
            <a:r>
              <a:rPr lang="en-US" sz="1800" dirty="0" err="1"/>
              <a:t>asistentii</a:t>
            </a:r>
            <a:r>
              <a:rPr lang="en-US" sz="1800" dirty="0"/>
              <a:t> </a:t>
            </a:r>
            <a:r>
              <a:rPr lang="en-US" sz="1800" dirty="0" err="1"/>
              <a:t>personali</a:t>
            </a:r>
            <a:r>
              <a:rPr lang="en-US" sz="1800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Conducerea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029200"/>
          </a:xfrm>
        </p:spPr>
        <p:txBody>
          <a:bodyPr>
            <a:normAutofit fontScale="85000" lnSpcReduction="10000"/>
          </a:bodyPr>
          <a:lstStyle/>
          <a:p>
            <a:endParaRPr lang="en-GB" sz="1800" dirty="0">
              <a:latin typeface="+mj-lt"/>
              <a:ea typeface="Times New Roman" panose="02020603050405020304" pitchFamily="18" charset="0"/>
            </a:endParaRPr>
          </a:p>
          <a:p>
            <a:r>
              <a:rPr lang="ro-RO" sz="1800" dirty="0">
                <a:latin typeface="+mj-lt"/>
                <a:ea typeface="Times New Roman" panose="02020603050405020304" pitchFamily="18" charset="0"/>
              </a:rPr>
              <a:t>23  AUGUST  - comună reprezentativă din cadrul  județului Constanta, este situată în partea de sud a teritoriului la o distanță de 3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3</a:t>
            </a:r>
            <a:r>
              <a:rPr lang="ro-RO" sz="1800" dirty="0">
                <a:latin typeface="+mj-lt"/>
                <a:ea typeface="Times New Roman" panose="02020603050405020304" pitchFamily="18" charset="0"/>
              </a:rPr>
              <a:t> km față de municipiul Constanța. </a:t>
            </a:r>
            <a:endParaRPr lang="en-GB" sz="1800" dirty="0">
              <a:latin typeface="+mj-lt"/>
              <a:ea typeface="Times New Roman" panose="02020603050405020304" pitchFamily="18" charset="0"/>
            </a:endParaRPr>
          </a:p>
          <a:p>
            <a:endParaRPr lang="en-GB" sz="1800" dirty="0">
              <a:latin typeface="+mj-lt"/>
              <a:ea typeface="Times New Roman" panose="02020603050405020304" pitchFamily="18" charset="0"/>
            </a:endParaRPr>
          </a:p>
          <a:p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Comuna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este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situată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la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următoarele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distanțe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față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de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cele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mai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apropiate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centre urbane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și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obiective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majore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recunoscute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la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nivel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național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:</a:t>
            </a:r>
          </a:p>
          <a:p>
            <a:pPr marL="109728" indent="0">
              <a:buNone/>
            </a:pPr>
            <a:r>
              <a:rPr lang="en-GB" sz="1800" dirty="0">
                <a:latin typeface="+mj-lt"/>
                <a:ea typeface="Times New Roman" panose="02020603050405020304" pitchFamily="18" charset="0"/>
              </a:rPr>
              <a:t>	•	12,00 km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față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de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municipiul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Mangalia,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pe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E87;</a:t>
            </a:r>
          </a:p>
          <a:p>
            <a:pPr marL="109728" indent="0">
              <a:buNone/>
            </a:pPr>
            <a:r>
              <a:rPr lang="en-GB" sz="1800" dirty="0">
                <a:latin typeface="+mj-lt"/>
                <a:ea typeface="Times New Roman" panose="02020603050405020304" pitchFamily="18" charset="0"/>
              </a:rPr>
              <a:t>	•	33,00 km de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municipiul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Constanța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reședința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de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județ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pe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E 87;</a:t>
            </a:r>
          </a:p>
          <a:p>
            <a:pPr marL="109728" indent="0">
              <a:buNone/>
            </a:pPr>
            <a:r>
              <a:rPr lang="en-GB" sz="1800" dirty="0">
                <a:latin typeface="+mj-lt"/>
                <a:ea typeface="Times New Roman" panose="02020603050405020304" pitchFamily="18" charset="0"/>
              </a:rPr>
              <a:t>	•	243,00 km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față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de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municipiul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București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pe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Autostrada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Soarelui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.</a:t>
            </a:r>
          </a:p>
          <a:p>
            <a:endParaRPr lang="en-GB" sz="1800" dirty="0">
              <a:latin typeface="+mj-lt"/>
              <a:ea typeface="Times New Roman" panose="02020603050405020304" pitchFamily="18" charset="0"/>
            </a:endParaRPr>
          </a:p>
          <a:p>
            <a:r>
              <a:rPr lang="ro-RO" sz="1800" dirty="0">
                <a:latin typeface="+mj-lt"/>
                <a:ea typeface="Times New Roman" panose="02020603050405020304" pitchFamily="18" charset="0"/>
              </a:rPr>
              <a:t>Teritoriul administrativ se întinde pe o suprafață de 7.780 ha  </a:t>
            </a:r>
            <a:r>
              <a:rPr lang="ro-RO" sz="1800" dirty="0" err="1">
                <a:latin typeface="+mj-lt"/>
                <a:ea typeface="Times New Roman" panose="02020603050405020304" pitchFamily="18" charset="0"/>
              </a:rPr>
              <a:t>şi</a:t>
            </a:r>
            <a:r>
              <a:rPr lang="ro-RO" sz="1800" dirty="0">
                <a:latin typeface="+mj-lt"/>
                <a:ea typeface="Times New Roman" panose="02020603050405020304" pitchFamily="18" charset="0"/>
              </a:rPr>
              <a:t> se învecinează cu teritoriile administrative ale comunelor Costinești, Topraisar, Amzacea,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Tuzla,</a:t>
            </a:r>
            <a:r>
              <a:rPr lang="ro-RO" sz="1800" dirty="0">
                <a:latin typeface="+mj-lt"/>
                <a:ea typeface="Times New Roman" panose="02020603050405020304" pitchFamily="18" charset="0"/>
              </a:rPr>
              <a:t> Pecineaga și  municipiul  Mangalia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en-GB" sz="1800" dirty="0"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ro-RO" sz="1800" dirty="0">
                <a:latin typeface="+mj-lt"/>
                <a:ea typeface="Times New Roman" panose="02020603050405020304" pitchFamily="18" charset="0"/>
              </a:rPr>
              <a:t>Conform  organizării teritorial administrative, stabilită prin Legea nr. 2/1968, comuna are  trei localități:	</a:t>
            </a:r>
          </a:p>
          <a:p>
            <a:pPr marL="109728" indent="0">
              <a:buNone/>
            </a:pPr>
            <a:r>
              <a:rPr lang="en-GB" sz="1800" dirty="0">
                <a:latin typeface="+mj-lt"/>
                <a:ea typeface="Times New Roman" panose="02020603050405020304" pitchFamily="18" charset="0"/>
              </a:rPr>
              <a:t>	</a:t>
            </a:r>
            <a:r>
              <a:rPr lang="ro-RO" sz="1800" dirty="0">
                <a:latin typeface="+mj-lt"/>
                <a:ea typeface="Times New Roman" panose="02020603050405020304" pitchFamily="18" charset="0"/>
              </a:rPr>
              <a:t>-	23  August  - reședință de comună </a:t>
            </a:r>
          </a:p>
          <a:p>
            <a:pPr marL="109728" indent="0">
              <a:buNone/>
            </a:pPr>
            <a:r>
              <a:rPr lang="en-GB" sz="1800" dirty="0">
                <a:latin typeface="+mj-lt"/>
                <a:ea typeface="Times New Roman" panose="02020603050405020304" pitchFamily="18" charset="0"/>
              </a:rPr>
              <a:t>	</a:t>
            </a:r>
            <a:r>
              <a:rPr lang="ro-RO" sz="1800" dirty="0">
                <a:latin typeface="+mj-lt"/>
                <a:ea typeface="Times New Roman" panose="02020603050405020304" pitchFamily="18" charset="0"/>
              </a:rPr>
              <a:t>-	Dulcești </a:t>
            </a:r>
          </a:p>
          <a:p>
            <a:pPr marL="109728" indent="0">
              <a:buNone/>
            </a:pPr>
            <a:r>
              <a:rPr lang="en-GB" sz="1800" dirty="0">
                <a:latin typeface="+mj-lt"/>
                <a:ea typeface="Times New Roman" panose="02020603050405020304" pitchFamily="18" charset="0"/>
              </a:rPr>
              <a:t>	</a:t>
            </a:r>
            <a:r>
              <a:rPr lang="ro-RO" sz="1800" dirty="0">
                <a:latin typeface="+mj-lt"/>
                <a:ea typeface="Times New Roman" panose="02020603050405020304" pitchFamily="18" charset="0"/>
              </a:rPr>
              <a:t>-	Moșneni </a:t>
            </a:r>
          </a:p>
          <a:p>
            <a:pPr marL="109728" indent="0">
              <a:buNone/>
            </a:pPr>
            <a:endParaRPr lang="en-US" sz="1800" dirty="0">
              <a:latin typeface="+mj-lt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1800" dirty="0">
              <a:latin typeface="+mj-lt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1800" dirty="0">
              <a:latin typeface="+mj-lt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1800" dirty="0">
              <a:latin typeface="+mj-lt"/>
              <a:ea typeface="Times New Roman" panose="02020603050405020304" pitchFamily="18" charset="0"/>
            </a:endParaRPr>
          </a:p>
          <a:p>
            <a:endParaRPr lang="en-US" sz="18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Comuna</a:t>
            </a:r>
            <a:r>
              <a:rPr lang="en-US" sz="3600" dirty="0">
                <a:solidFill>
                  <a:srgbClr val="FF0000"/>
                </a:solidFill>
              </a:rPr>
              <a:t> 23 August - </a:t>
            </a:r>
            <a:r>
              <a:rPr lang="en-US" sz="3600" dirty="0" err="1">
                <a:solidFill>
                  <a:srgbClr val="FF0000"/>
                </a:solidFill>
              </a:rPr>
              <a:t>asezare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La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sfarsitul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sec XIX-lea,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comuna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purta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numele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Tatlageac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si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facea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parte din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plasa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Mangalia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fiind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formata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din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satele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Tatlageac-Buiuc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si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Tatlageac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Cuciuc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, cu 568 de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locuitori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.</a:t>
            </a:r>
          </a:p>
          <a:p>
            <a:endParaRPr lang="en-US" sz="1800" dirty="0">
              <a:latin typeface="+mj-lt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+mj-lt"/>
                <a:ea typeface="Times New Roman" panose="02020603050405020304" pitchFamily="18" charset="0"/>
              </a:rPr>
              <a:t>In 1931,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comuna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capatat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alcatuirea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actuala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dupa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ce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satul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Tatlageacu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Mare a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luat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denumirea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Domnita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Elena,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satul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Tatlageacu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Mic a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fost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rebotezat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Dulcesti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iar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satul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Pervelia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in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satul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Mosneni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Iar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comuna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insasi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primit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numele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Domnita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Elena.</a:t>
            </a:r>
          </a:p>
          <a:p>
            <a:pPr marL="109728" indent="0">
              <a:buNone/>
            </a:pPr>
            <a:endParaRPr lang="en-US" sz="1800" dirty="0">
              <a:latin typeface="+mj-lt"/>
              <a:ea typeface="Times New Roman" panose="02020603050405020304" pitchFamily="18" charset="0"/>
            </a:endParaRPr>
          </a:p>
          <a:p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Doilea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Război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Mondial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regimul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comunist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decis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schimbarea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numelui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comunei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satului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reședință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23 August.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Comuna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trecut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raionul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Constanta din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regiunea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Constanta,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apoi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1960 a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trecut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subordinea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orașului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regional cu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statut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regiune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Constanta.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1968,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orașul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Constanta a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devenit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municipiu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resedintă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judet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comuna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23 August a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devenit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comună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suburbană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acestuia</a:t>
            </a:r>
            <a:r>
              <a:rPr lang="en-US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Comuna</a:t>
            </a:r>
            <a:r>
              <a:rPr lang="en-US" sz="3600" dirty="0">
                <a:solidFill>
                  <a:srgbClr val="FF0000"/>
                </a:solidFill>
              </a:rPr>
              <a:t> 23 August - </a:t>
            </a:r>
            <a:r>
              <a:rPr lang="en-US" sz="3600" dirty="0" err="1">
                <a:solidFill>
                  <a:srgbClr val="FF0000"/>
                </a:solidFill>
              </a:rPr>
              <a:t>istorie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517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257800"/>
          </a:xfrm>
        </p:spPr>
        <p:txBody>
          <a:bodyPr>
            <a:normAutofit/>
          </a:bodyPr>
          <a:lstStyle/>
          <a:p>
            <a:endParaRPr lang="en-GB" sz="1800" dirty="0"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Comuna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23 August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este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una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dintre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putinele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unități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administrative din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județul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Constanta cu o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creștere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semnificativa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a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populației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.</a:t>
            </a:r>
            <a:br>
              <a:rPr lang="en-GB" sz="1800" dirty="0">
                <a:latin typeface="+mj-lt"/>
                <a:ea typeface="Times New Roman" panose="02020603050405020304" pitchFamily="18" charset="0"/>
              </a:rPr>
            </a:br>
            <a:endParaRPr lang="en-GB" sz="1800" dirty="0">
              <a:latin typeface="+mj-lt"/>
              <a:ea typeface="Times New Roman" panose="02020603050405020304" pitchFamily="18" charset="0"/>
            </a:endParaRPr>
          </a:p>
          <a:p>
            <a:r>
              <a:rPr lang="en-GB" sz="1800" dirty="0">
                <a:latin typeface="+mj-lt"/>
                <a:ea typeface="Times New Roman" panose="02020603050405020304" pitchFamily="18" charset="0"/>
              </a:rPr>
              <a:t>Conform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datelor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obtinute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la data de 28.11.2023 de la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Serviciul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Public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Comunitar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Local de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Evidenta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a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Persoanelor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Mangalia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numarul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locuitorilor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din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comuna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23 August conform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evidentelor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este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de 5.780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locuitori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. </a:t>
            </a:r>
          </a:p>
          <a:p>
            <a:pPr marL="109728" indent="0">
              <a:buNone/>
            </a:pPr>
            <a:endParaRPr lang="en-GB" sz="1800" dirty="0">
              <a:latin typeface="+mj-lt"/>
              <a:ea typeface="Times New Roman" panose="02020603050405020304" pitchFamily="18" charset="0"/>
            </a:endParaRPr>
          </a:p>
          <a:p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Numarul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locuitorilor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este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repartizat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astfel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:</a:t>
            </a:r>
          </a:p>
          <a:p>
            <a:pPr lvl="3"/>
            <a:r>
              <a:rPr lang="en-GB" sz="1800" dirty="0">
                <a:latin typeface="+mj-lt"/>
                <a:ea typeface="Times New Roman" panose="02020603050405020304" pitchFamily="18" charset="0"/>
              </a:rPr>
              <a:t>Localitatea 23 August – 3.112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locuitori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;</a:t>
            </a:r>
          </a:p>
          <a:p>
            <a:pPr lvl="3"/>
            <a:r>
              <a:rPr lang="en-GB" sz="1800" dirty="0">
                <a:latin typeface="+mj-lt"/>
                <a:ea typeface="Times New Roman" panose="02020603050405020304" pitchFamily="18" charset="0"/>
              </a:rPr>
              <a:t>Localitatea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Dulcesti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– 1.404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locuitori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;</a:t>
            </a:r>
          </a:p>
          <a:p>
            <a:pPr lvl="3"/>
            <a:r>
              <a:rPr lang="en-GB" sz="1800" dirty="0">
                <a:latin typeface="+mj-lt"/>
                <a:ea typeface="Times New Roman" panose="02020603050405020304" pitchFamily="18" charset="0"/>
              </a:rPr>
              <a:t>Localitatea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Mosneni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 – 1.264 </a:t>
            </a:r>
            <a:r>
              <a:rPr lang="en-GB" sz="1800" dirty="0" err="1">
                <a:latin typeface="+mj-lt"/>
                <a:ea typeface="Times New Roman" panose="02020603050405020304" pitchFamily="18" charset="0"/>
              </a:rPr>
              <a:t>locuitori</a:t>
            </a:r>
            <a:r>
              <a:rPr lang="en-GB" sz="1800" dirty="0"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en-GB" sz="1800" dirty="0"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ro-RO" sz="1800" dirty="0">
                <a:effectLst/>
                <a:latin typeface="+mj-lt"/>
                <a:ea typeface="Times New Roman" panose="02020603050405020304" pitchFamily="18" charset="0"/>
              </a:rPr>
              <a:t>Comuna 23 August</a:t>
            </a:r>
            <a:r>
              <a:rPr lang="en-GB" sz="1800" dirty="0"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ro-RO" sz="1800" dirty="0">
                <a:effectLst/>
                <a:latin typeface="+mj-lt"/>
                <a:ea typeface="Times New Roman" panose="02020603050405020304" pitchFamily="18" charset="0"/>
              </a:rPr>
              <a:t>conform date</a:t>
            </a:r>
            <a:r>
              <a:rPr lang="en-GB" sz="1800" dirty="0" err="1">
                <a:effectLst/>
                <a:latin typeface="+mj-lt"/>
                <a:ea typeface="Times New Roman" panose="02020603050405020304" pitchFamily="18" charset="0"/>
              </a:rPr>
              <a:t>lor</a:t>
            </a:r>
            <a:r>
              <a:rPr lang="ro-RO" sz="1800" dirty="0">
                <a:effectLst/>
                <a:latin typeface="+mj-lt"/>
                <a:ea typeface="Times New Roman" panose="02020603050405020304" pitchFamily="18" charset="0"/>
              </a:rPr>
              <a:t> publicate de Institutul Național de Statistică, </a:t>
            </a:r>
            <a:r>
              <a:rPr lang="en-GB" sz="1800" dirty="0" err="1">
                <a:effectLst/>
                <a:latin typeface="+mj-lt"/>
                <a:ea typeface="Times New Roman" panose="02020603050405020304" pitchFamily="18" charset="0"/>
              </a:rPr>
              <a:t>avea</a:t>
            </a:r>
            <a:r>
              <a:rPr lang="en-GB" sz="1800" dirty="0">
                <a:effectLst/>
                <a:latin typeface="+mj-lt"/>
                <a:ea typeface="Times New Roman" panose="02020603050405020304" pitchFamily="18" charset="0"/>
              </a:rPr>
              <a:t>, la </a:t>
            </a:r>
            <a:r>
              <a:rPr lang="en-GB" sz="1800" dirty="0" err="1">
                <a:effectLst/>
                <a:latin typeface="+mj-lt"/>
                <a:ea typeface="Times New Roman" panose="02020603050405020304" pitchFamily="18" charset="0"/>
              </a:rPr>
              <a:t>nivelul</a:t>
            </a:r>
            <a:r>
              <a:rPr lang="en-GB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+mj-lt"/>
                <a:ea typeface="Times New Roman" panose="02020603050405020304" pitchFamily="18" charset="0"/>
              </a:rPr>
              <a:t>anului</a:t>
            </a:r>
            <a:r>
              <a:rPr lang="en-GB" sz="1800" dirty="0">
                <a:effectLst/>
                <a:latin typeface="+mj-lt"/>
                <a:ea typeface="Times New Roman" panose="02020603050405020304" pitchFamily="18" charset="0"/>
              </a:rPr>
              <a:t> 2021, </a:t>
            </a:r>
            <a:r>
              <a:rPr lang="ro-RO" sz="1800" dirty="0">
                <a:effectLst/>
                <a:latin typeface="+mj-lt"/>
                <a:ea typeface="Times New Roman" panose="02020603050405020304" pitchFamily="18" charset="0"/>
              </a:rPr>
              <a:t>o populație de 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5178</a:t>
            </a:r>
            <a:r>
              <a:rPr lang="ro-RO" sz="1800" dirty="0"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ro-RO" sz="1800" dirty="0" err="1">
                <a:effectLst/>
                <a:latin typeface="+mj-lt"/>
                <a:ea typeface="Times New Roman" panose="02020603050405020304" pitchFamily="18" charset="0"/>
              </a:rPr>
              <a:t>persoa</a:t>
            </a:r>
            <a:r>
              <a:rPr lang="en-GB" sz="1800" dirty="0">
                <a:effectLst/>
                <a:latin typeface="+mj-lt"/>
                <a:ea typeface="Times New Roman" panose="02020603050405020304" pitchFamily="18" charset="0"/>
              </a:rPr>
              <a:t>n</a:t>
            </a:r>
            <a:r>
              <a:rPr lang="ro-RO" sz="1800" dirty="0">
                <a:effectLst/>
                <a:latin typeface="+mj-lt"/>
                <a:ea typeface="Times New Roman" panose="02020603050405020304" pitchFamily="18" charset="0"/>
              </a:rPr>
              <a:t>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.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sz="3400" dirty="0" err="1">
                <a:solidFill>
                  <a:srgbClr val="FF0000"/>
                </a:solidFill>
              </a:rPr>
              <a:t>Populatia</a:t>
            </a:r>
            <a:r>
              <a:rPr lang="en-US" sz="3400" dirty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2162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029200"/>
          </a:xfrm>
        </p:spPr>
        <p:txBody>
          <a:bodyPr>
            <a:normAutofit lnSpcReduction="10000"/>
          </a:bodyPr>
          <a:lstStyle/>
          <a:p>
            <a:pPr marL="457200" marR="0">
              <a:lnSpc>
                <a:spcPct val="115000"/>
              </a:lnSpc>
              <a:spcAft>
                <a:spcPts val="700"/>
              </a:spcAft>
              <a:buNone/>
            </a:pPr>
            <a:r>
              <a:rPr lang="en-US" sz="1900" b="1" dirty="0" err="1">
                <a:latin typeface="+mj-lt"/>
              </a:rPr>
              <a:t>Reteaua</a:t>
            </a:r>
            <a:r>
              <a:rPr lang="en-US" sz="1900" b="1" dirty="0">
                <a:latin typeface="+mj-lt"/>
              </a:rPr>
              <a:t> de </a:t>
            </a:r>
            <a:r>
              <a:rPr lang="en-US" sz="1900" b="1" dirty="0" err="1">
                <a:latin typeface="+mj-lt"/>
              </a:rPr>
              <a:t>apa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si</a:t>
            </a:r>
            <a:r>
              <a:rPr lang="en-US" sz="1900" b="1" dirty="0">
                <a:latin typeface="+mj-lt"/>
              </a:rPr>
              <a:t> ape </a:t>
            </a:r>
            <a:r>
              <a:rPr lang="en-US" sz="1900" b="1" dirty="0" err="1">
                <a:latin typeface="+mj-lt"/>
              </a:rPr>
              <a:t>uzate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menajere</a:t>
            </a:r>
            <a:r>
              <a:rPr lang="en-US" sz="1900" b="1" dirty="0">
                <a:latin typeface="+mj-lt"/>
              </a:rPr>
              <a:t> – </a:t>
            </a:r>
            <a:r>
              <a:rPr lang="en-US" sz="1900" b="1" dirty="0" err="1">
                <a:latin typeface="+mj-lt"/>
              </a:rPr>
              <a:t>este</a:t>
            </a:r>
            <a:r>
              <a:rPr lang="en-US" sz="1900" b="1" dirty="0">
                <a:latin typeface="+mj-lt"/>
              </a:rPr>
              <a:t> in </a:t>
            </a:r>
            <a:r>
              <a:rPr lang="en-US" sz="1900" b="1" dirty="0" err="1">
                <a:latin typeface="+mj-lt"/>
              </a:rPr>
              <a:t>administrarea</a:t>
            </a:r>
            <a:r>
              <a:rPr lang="en-US" sz="1900" b="1" dirty="0">
                <a:latin typeface="+mj-lt"/>
              </a:rPr>
              <a:t> </a:t>
            </a:r>
            <a:r>
              <a:rPr lang="en-US" sz="1800" b="1" dirty="0" err="1">
                <a:latin typeface="+mj-lt"/>
              </a:rPr>
              <a:t>operatorului</a:t>
            </a:r>
            <a:r>
              <a:rPr lang="en-US" sz="1800" b="1" dirty="0">
                <a:latin typeface="+mj-lt"/>
              </a:rPr>
              <a:t> regional RAJA Constanta, </a:t>
            </a:r>
            <a:r>
              <a:rPr lang="en-US" sz="1800" b="1" dirty="0" err="1">
                <a:latin typeface="+mj-lt"/>
              </a:rPr>
              <a:t>dupa</a:t>
            </a:r>
            <a:r>
              <a:rPr lang="en-US" sz="1800" b="1" dirty="0">
                <a:latin typeface="+mj-lt"/>
              </a:rPr>
              <a:t> cum </a:t>
            </a:r>
            <a:r>
              <a:rPr lang="en-US" sz="1800" b="1" dirty="0" err="1">
                <a:latin typeface="+mj-lt"/>
              </a:rPr>
              <a:t>urmeaza</a:t>
            </a:r>
            <a:r>
              <a:rPr lang="en-US" sz="1800" b="1" dirty="0">
                <a:latin typeface="+mj-lt"/>
              </a:rPr>
              <a:t>: </a:t>
            </a:r>
            <a:r>
              <a:rPr lang="en-US" sz="1800" dirty="0">
                <a:latin typeface="+mj-lt"/>
              </a:rPr>
              <a:t>a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pa si canalizare 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in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localitatea 23 August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, a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pa – localitate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a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Moșneni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si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localitate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a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Dulcești</a:t>
            </a:r>
            <a:endParaRPr lang="en-US" sz="1800" kern="150" dirty="0">
              <a:effectLst/>
              <a:latin typeface="+mj-lt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retea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alimentare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 cu </a:t>
            </a:r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apa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 in </a:t>
            </a:r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Comuna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 23 August are o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lungime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de 53.8 km,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iar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retea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canalizare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are 20.5 km </a:t>
            </a:r>
          </a:p>
          <a:p>
            <a:r>
              <a:rPr lang="en-US" sz="1800" dirty="0">
                <a:latin typeface="+mj-lt"/>
              </a:rPr>
              <a:t>Localitatea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cuprinsa</a:t>
            </a:r>
            <a:r>
              <a:rPr lang="en-US" sz="1800" dirty="0">
                <a:latin typeface="+mj-lt"/>
              </a:rPr>
              <a:t> in Master </a:t>
            </a:r>
            <a:r>
              <a:rPr lang="en-US" sz="1800" dirty="0" err="1">
                <a:latin typeface="+mj-lt"/>
              </a:rPr>
              <a:t>Planul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judetului</a:t>
            </a:r>
            <a:r>
              <a:rPr lang="en-US" sz="1800" dirty="0">
                <a:latin typeface="+mj-lt"/>
              </a:rPr>
              <a:t> Constanta, </a:t>
            </a:r>
            <a:r>
              <a:rPr lang="en-US" sz="1800" dirty="0" err="1">
                <a:latin typeface="+mj-lt"/>
              </a:rPr>
              <a:t>avand</a:t>
            </a:r>
            <a:r>
              <a:rPr lang="en-US" sz="1800" dirty="0">
                <a:latin typeface="+mj-lt"/>
              </a:rPr>
              <a:t> ca operator RAJA Constanta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prevede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continuarea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lucrarilor</a:t>
            </a:r>
            <a:r>
              <a:rPr lang="en-US" sz="1800" dirty="0">
                <a:latin typeface="+mj-lt"/>
              </a:rPr>
              <a:t> in special de </a:t>
            </a:r>
            <a:r>
              <a:rPr lang="en-US" sz="1800" dirty="0" err="1">
                <a:latin typeface="+mj-lt"/>
              </a:rPr>
              <a:t>canalizare</a:t>
            </a:r>
            <a:r>
              <a:rPr lang="en-US" sz="1800" dirty="0">
                <a:latin typeface="+mj-lt"/>
              </a:rPr>
              <a:t>.</a:t>
            </a:r>
          </a:p>
          <a:p>
            <a:pPr marL="109728" indent="0">
              <a:buNone/>
            </a:pPr>
            <a:endParaRPr lang="en-US" sz="1800" dirty="0">
              <a:latin typeface="+mj-lt"/>
            </a:endParaRPr>
          </a:p>
          <a:p>
            <a:pPr marL="109728" indent="0">
              <a:buNone/>
            </a:pPr>
            <a:r>
              <a:rPr lang="en-US" sz="1800" dirty="0">
                <a:latin typeface="+mj-lt"/>
              </a:rPr>
              <a:t>In </a:t>
            </a:r>
            <a:r>
              <a:rPr lang="en-US" sz="1800" dirty="0" err="1">
                <a:latin typeface="+mj-lt"/>
              </a:rPr>
              <a:t>anul</a:t>
            </a:r>
            <a:r>
              <a:rPr lang="en-US" sz="1800" dirty="0">
                <a:latin typeface="+mj-lt"/>
              </a:rPr>
              <a:t> 2025 </a:t>
            </a:r>
            <a:r>
              <a:rPr lang="en-US" sz="1800" dirty="0" err="1">
                <a:latin typeface="+mj-lt"/>
              </a:rPr>
              <a:t>vor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demara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lucrarile</a:t>
            </a:r>
            <a:r>
              <a:rPr lang="en-US" sz="1800" dirty="0">
                <a:latin typeface="+mj-lt"/>
              </a:rPr>
              <a:t> la investitia “</a:t>
            </a:r>
            <a:r>
              <a:rPr lang="it-IT" sz="1800" dirty="0">
                <a:latin typeface="+mj-lt"/>
              </a:rPr>
              <a:t>Alimentare cu apa si canalizare zona turistica 23 August”</a:t>
            </a:r>
            <a:r>
              <a:rPr lang="en-US" sz="1800" dirty="0">
                <a:latin typeface="+mj-lt"/>
              </a:rPr>
              <a:t> . </a:t>
            </a:r>
            <a:r>
              <a:rPr lang="en-US" sz="1800" dirty="0" err="1">
                <a:latin typeface="+mj-lt"/>
              </a:rPr>
              <a:t>Valoarea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acestora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de 6.662.029 lei . </a:t>
            </a:r>
            <a:r>
              <a:rPr lang="en-US" sz="1800" dirty="0" err="1">
                <a:latin typeface="+mj-lt"/>
              </a:rPr>
              <a:t>Lucrarile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alimentare</a:t>
            </a:r>
            <a:r>
              <a:rPr lang="en-US" sz="1800" dirty="0">
                <a:latin typeface="+mj-lt"/>
              </a:rPr>
              <a:t> cu </a:t>
            </a:r>
            <a:r>
              <a:rPr lang="en-US" sz="1800" dirty="0" err="1">
                <a:latin typeface="+mj-lt"/>
              </a:rPr>
              <a:t>apa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canalizare</a:t>
            </a:r>
            <a:r>
              <a:rPr lang="en-US" sz="1800" dirty="0">
                <a:latin typeface="+mj-lt"/>
              </a:rPr>
              <a:t> se </a:t>
            </a:r>
            <a:r>
              <a:rPr lang="en-US" sz="1800" dirty="0" err="1">
                <a:latin typeface="+mj-lt"/>
              </a:rPr>
              <a:t>vor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executa</a:t>
            </a:r>
            <a:r>
              <a:rPr lang="en-US" sz="1800" dirty="0">
                <a:latin typeface="+mj-lt"/>
              </a:rPr>
              <a:t>  in zona </a:t>
            </a:r>
            <a:r>
              <a:rPr lang="en-US" sz="1800" dirty="0" err="1">
                <a:latin typeface="+mj-lt"/>
              </a:rPr>
              <a:t>turistica</a:t>
            </a:r>
            <a:r>
              <a:rPr lang="en-US" sz="1800" dirty="0">
                <a:latin typeface="+mj-lt"/>
              </a:rPr>
              <a:t> a </a:t>
            </a:r>
            <a:r>
              <a:rPr lang="en-US" sz="1800" dirty="0" err="1">
                <a:latin typeface="+mj-lt"/>
              </a:rPr>
              <a:t>localitatii</a:t>
            </a:r>
            <a:r>
              <a:rPr lang="en-US" sz="1800" dirty="0">
                <a:latin typeface="+mj-lt"/>
              </a:rPr>
              <a:t> 23 August.</a:t>
            </a:r>
          </a:p>
          <a:p>
            <a:pPr marL="109728" indent="0">
              <a:buNone/>
            </a:pPr>
            <a:endParaRPr lang="en-US" sz="18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 err="1">
                <a:effectLst/>
                <a:latin typeface="+mj-lt"/>
                <a:ea typeface="Times New Roman" panose="02020603050405020304" pitchFamily="18" charset="0"/>
              </a:rPr>
              <a:t>Reteaua</a:t>
            </a:r>
            <a:r>
              <a:rPr lang="en-US" sz="1800" b="1" dirty="0"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b="1" dirty="0" err="1">
                <a:effectLst/>
                <a:latin typeface="+mj-lt"/>
                <a:ea typeface="Times New Roman" panose="02020603050405020304" pitchFamily="18" charset="0"/>
              </a:rPr>
              <a:t>termoficare</a:t>
            </a:r>
            <a:r>
              <a:rPr lang="en-US" sz="1800" b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- nu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exista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sistem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centralizat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furnizare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agent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termic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marL="109728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>
                <a:solidFill>
                  <a:srgbClr val="FF0000"/>
                </a:solidFill>
              </a:rPr>
              <a:t>Infrastructura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85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562600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 err="1">
                <a:effectLst/>
                <a:latin typeface="+mj-lt"/>
                <a:ea typeface="Times New Roman" panose="02020603050405020304" pitchFamily="18" charset="0"/>
              </a:rPr>
              <a:t>Reteaua</a:t>
            </a:r>
            <a:r>
              <a:rPr lang="en-US" sz="1800" b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+mj-lt"/>
                <a:ea typeface="Times New Roman" panose="02020603050405020304" pitchFamily="18" charset="0"/>
              </a:rPr>
              <a:t>principala</a:t>
            </a:r>
            <a:r>
              <a:rPr lang="en-US" sz="1800" b="1" dirty="0"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b="1" dirty="0" err="1">
                <a:effectLst/>
                <a:latin typeface="+mj-lt"/>
                <a:ea typeface="Times New Roman" panose="02020603050405020304" pitchFamily="18" charset="0"/>
              </a:rPr>
              <a:t>distributie</a:t>
            </a:r>
            <a:r>
              <a:rPr lang="en-US" sz="1800" b="1" dirty="0">
                <a:effectLst/>
                <a:latin typeface="+mj-lt"/>
                <a:ea typeface="Times New Roman" panose="02020603050405020304" pitchFamily="18" charset="0"/>
              </a:rPr>
              <a:t> gaze </a:t>
            </a:r>
            <a:r>
              <a:rPr lang="en-US" sz="1800" b="1" dirty="0" err="1">
                <a:effectLst/>
                <a:latin typeface="+mj-lt"/>
                <a:ea typeface="Times New Roman" panose="02020603050405020304" pitchFamily="18" charset="0"/>
              </a:rPr>
              <a:t>naturale</a:t>
            </a:r>
            <a:r>
              <a:rPr lang="en-US" sz="1800" b="1" dirty="0">
                <a:effectLst/>
                <a:latin typeface="+mj-lt"/>
                <a:ea typeface="Times New Roman" panose="02020603050405020304" pitchFamily="18" charset="0"/>
              </a:rPr>
              <a:t> are 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o </a:t>
            </a:r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lungime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aprox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109728" indent="0" algn="just">
              <a:buNone/>
            </a:pPr>
            <a:r>
              <a:rPr lang="en-US" sz="1800" dirty="0">
                <a:latin typeface="+mj-lt"/>
                <a:ea typeface="Times New Roman" panose="02020603050405020304" pitchFamily="18" charset="0"/>
              </a:rPr>
              <a:t>56.42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km,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fiind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administrate de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catre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S.C. Megaconstruct S.A. inca din 2014; </a:t>
            </a:r>
            <a:endParaRPr lang="en-US" sz="1900" b="1" dirty="0">
              <a:latin typeface="+mj-lt"/>
            </a:endParaRPr>
          </a:p>
          <a:p>
            <a:pPr marL="109728" indent="0" algn="just">
              <a:buNone/>
            </a:pPr>
            <a:endParaRPr lang="en-US" sz="1800" dirty="0">
              <a:latin typeface="+mj-lt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latin typeface="+mj-lt"/>
              </a:rPr>
              <a:t>Rețeaua</a:t>
            </a:r>
            <a:r>
              <a:rPr lang="en-US" sz="1800" b="1" dirty="0">
                <a:latin typeface="+mj-lt"/>
              </a:rPr>
              <a:t> de </a:t>
            </a:r>
            <a:r>
              <a:rPr lang="en-US" sz="1800" b="1" dirty="0" err="1">
                <a:latin typeface="+mj-lt"/>
              </a:rPr>
              <a:t>iluminat</a:t>
            </a:r>
            <a:r>
              <a:rPr lang="en-US" sz="1800" b="1" dirty="0">
                <a:latin typeface="+mj-lt"/>
              </a:rPr>
              <a:t> public –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moderna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fiind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montate</a:t>
            </a:r>
            <a:r>
              <a:rPr lang="en-US" sz="1800" dirty="0">
                <a:latin typeface="+mj-lt"/>
              </a:rPr>
              <a:t> un </a:t>
            </a:r>
            <a:r>
              <a:rPr lang="en-US" sz="1800" dirty="0" err="1">
                <a:latin typeface="+mj-lt"/>
              </a:rPr>
              <a:t>numar</a:t>
            </a:r>
            <a:r>
              <a:rPr lang="en-US" sz="1800" dirty="0">
                <a:latin typeface="+mj-lt"/>
              </a:rPr>
              <a:t> de 1385 </a:t>
            </a:r>
            <a:r>
              <a:rPr lang="en-US" sz="1800" dirty="0" err="1">
                <a:latin typeface="+mj-lt"/>
              </a:rPr>
              <a:t>lampi</a:t>
            </a:r>
            <a:r>
              <a:rPr lang="en-US" sz="1800" dirty="0">
                <a:latin typeface="+mj-lt"/>
              </a:rPr>
              <a:t> cu </a:t>
            </a:r>
            <a:r>
              <a:rPr lang="en-US" sz="1800" dirty="0" err="1">
                <a:latin typeface="+mj-lt"/>
              </a:rPr>
              <a:t>tehnologie</a:t>
            </a:r>
            <a:r>
              <a:rPr lang="en-US" sz="1800" dirty="0">
                <a:latin typeface="+mj-lt"/>
              </a:rPr>
              <a:t> LED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latin typeface="+mj-lt"/>
            </a:endParaRPr>
          </a:p>
          <a:p>
            <a:pPr marL="0" algn="just">
              <a:spcBef>
                <a:spcPts val="0"/>
              </a:spcBef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err="1">
                <a:latin typeface="+mj-lt"/>
              </a:rPr>
              <a:t>Reteaua</a:t>
            </a:r>
            <a:r>
              <a:rPr lang="en-US" sz="1800" b="1" dirty="0">
                <a:latin typeface="+mj-lt"/>
              </a:rPr>
              <a:t> de </a:t>
            </a:r>
            <a:r>
              <a:rPr lang="en-US" sz="1800" b="1" dirty="0" err="1">
                <a:latin typeface="+mj-lt"/>
              </a:rPr>
              <a:t>alimentare</a:t>
            </a:r>
            <a:r>
              <a:rPr lang="en-US" sz="1800" b="1" dirty="0">
                <a:latin typeface="+mj-lt"/>
              </a:rPr>
              <a:t> cu </a:t>
            </a:r>
            <a:r>
              <a:rPr lang="en-US" sz="1800" b="1" dirty="0" err="1">
                <a:latin typeface="+mj-lt"/>
              </a:rPr>
              <a:t>energie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dirty="0" err="1">
                <a:latin typeface="+mj-lt"/>
              </a:rPr>
              <a:t>electrică</a:t>
            </a:r>
            <a:r>
              <a:rPr lang="en-US" sz="1800" b="1" dirty="0">
                <a:latin typeface="+mj-lt"/>
              </a:rPr>
              <a:t>-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realizata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prin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intermediul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rețelei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energie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electrică</a:t>
            </a:r>
            <a:r>
              <a:rPr lang="en-US" sz="1800" dirty="0">
                <a:latin typeface="+mj-lt"/>
              </a:rPr>
              <a:t> care se </a:t>
            </a:r>
            <a:r>
              <a:rPr lang="en-US" sz="1800" dirty="0" err="1">
                <a:latin typeface="+mj-lt"/>
              </a:rPr>
              <a:t>afla</a:t>
            </a:r>
            <a:r>
              <a:rPr lang="en-US" sz="1800" dirty="0">
                <a:latin typeface="+mj-lt"/>
              </a:rPr>
              <a:t> in </a:t>
            </a:r>
            <a:r>
              <a:rPr lang="en-US" sz="1800" dirty="0" err="1">
                <a:latin typeface="+mj-lt"/>
              </a:rPr>
              <a:t>proprietatea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>
                <a:solidFill>
                  <a:prstClr val="black"/>
                </a:solidFill>
              </a:rPr>
              <a:t>S.C. </a:t>
            </a:r>
            <a:r>
              <a:rPr lang="en-US" sz="1800" dirty="0" err="1">
                <a:solidFill>
                  <a:prstClr val="black"/>
                </a:solidFill>
              </a:rPr>
              <a:t>Retele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Eletrice</a:t>
            </a:r>
            <a:r>
              <a:rPr lang="en-US" sz="1800" dirty="0">
                <a:solidFill>
                  <a:prstClr val="black"/>
                </a:solidFill>
              </a:rPr>
              <a:t> Dobrogea S.A. </a:t>
            </a:r>
            <a:r>
              <a:rPr lang="en-US" sz="1800" dirty="0">
                <a:latin typeface="+mj-lt"/>
              </a:rPr>
              <a:t>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285750" marR="0" lvl="0" indent="-285750">
              <a:lnSpc>
                <a:spcPct val="115000"/>
              </a:lnSpc>
              <a:spcAft>
                <a:spcPts val="7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Infrastructura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rutiera</a:t>
            </a:r>
            <a:r>
              <a:rPr lang="en-US" sz="18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–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lungimea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totala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drumurilor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in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cele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3 sate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apartinatoare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este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aprox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. 110 km, din care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peste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90% in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intravilanul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localitatilor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Drum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uri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 asfaltat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e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:  55 km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; d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rum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uri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 pietruit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e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: 10 km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si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Times New Roman" panose="02020603050405020304" pitchFamily="18" charset="0"/>
              </a:rPr>
              <a:t> d</a:t>
            </a:r>
            <a:r>
              <a:rPr lang="ro-RO" sz="1800" dirty="0">
                <a:effectLst/>
                <a:latin typeface="+mj-lt"/>
                <a:ea typeface="Times New Roman" panose="02020603050405020304" pitchFamily="18" charset="0"/>
              </a:rPr>
              <a:t>rum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uri</a:t>
            </a:r>
            <a:r>
              <a:rPr lang="ro-RO" sz="1800" dirty="0">
                <a:effectLst/>
                <a:latin typeface="+mj-lt"/>
                <a:ea typeface="Times New Roman" panose="02020603050405020304" pitchFamily="18" charset="0"/>
              </a:rPr>
              <a:t> pământ: 45 km</a:t>
            </a:r>
            <a:endParaRPr lang="en-US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7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800" b="1" dirty="0" err="1">
                <a:latin typeface="+mj-lt"/>
              </a:rPr>
              <a:t>Transportul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dirty="0" err="1">
                <a:latin typeface="+mj-lt"/>
              </a:rPr>
              <a:t>rutier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asigurat</a:t>
            </a:r>
            <a:r>
              <a:rPr lang="en-US" sz="1800" dirty="0">
                <a:latin typeface="+mj-lt"/>
              </a:rPr>
              <a:t> 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de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operatori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privati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; </a:t>
            </a:r>
          </a:p>
          <a:p>
            <a:pPr marL="285750" marR="0" lvl="0" indent="-285750">
              <a:lnSpc>
                <a:spcPct val="115000"/>
              </a:lnSpc>
              <a:spcAft>
                <a:spcPts val="7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8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en-US" sz="1800" b="1" dirty="0">
              <a:highlight>
                <a:srgbClr val="FFFF00"/>
              </a:highligh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>
                <a:solidFill>
                  <a:srgbClr val="FF0000"/>
                </a:solidFill>
              </a:rPr>
              <a:t>Infrastructura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6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9A0EB2-BD6B-E18F-C875-3820213E08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BA7FC7-6279-CA26-DF13-83F77626E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3340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latin typeface="+mj-lt"/>
                <a:ea typeface="Times New Roman" panose="02020603050405020304" pitchFamily="18" charset="0"/>
              </a:rPr>
              <a:t>I</a:t>
            </a:r>
            <a:r>
              <a:rPr lang="en-US" sz="1800" b="1" dirty="0" err="1">
                <a:effectLst/>
                <a:latin typeface="+mj-lt"/>
                <a:ea typeface="Times New Roman" panose="02020603050405020304" pitchFamily="18" charset="0"/>
              </a:rPr>
              <a:t>nfrastructura</a:t>
            </a:r>
            <a:r>
              <a:rPr lang="en-US" sz="1800" b="1" dirty="0"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b="1" dirty="0" err="1">
                <a:effectLst/>
                <a:latin typeface="+mj-lt"/>
                <a:ea typeface="Times New Roman" panose="02020603050405020304" pitchFamily="18" charset="0"/>
              </a:rPr>
              <a:t>sanatate</a:t>
            </a:r>
            <a:r>
              <a:rPr lang="en-US" sz="1800" b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– in loc. 23 August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functioneaza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doua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cabinet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medicale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familie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si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+mj-lt"/>
                <a:ea typeface="Times New Roman" panose="02020603050405020304" pitchFamily="18" charset="0"/>
              </a:rPr>
              <a:t>doua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cabinete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stomatologie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(private).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Locuitorii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utilizeaza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insa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in principal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infrastructura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de sanitate din Constanta, Mangalia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chiar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Eforie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endParaRPr lang="en-US" sz="1800" dirty="0">
              <a:latin typeface="+mj-lt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	</a:t>
            </a:r>
            <a:endParaRPr lang="en-US" sz="1900" b="1" dirty="0">
              <a:latin typeface="+mj-lt"/>
            </a:endParaRPr>
          </a:p>
          <a:p>
            <a:r>
              <a:rPr lang="en-US" sz="1900" b="1" dirty="0" err="1">
                <a:latin typeface="+mj-lt"/>
              </a:rPr>
              <a:t>Infrastructura</a:t>
            </a:r>
            <a:r>
              <a:rPr lang="en-US" sz="1900" b="1" dirty="0">
                <a:latin typeface="+mj-lt"/>
              </a:rPr>
              <a:t> de </a:t>
            </a:r>
            <a:r>
              <a:rPr lang="en-US" sz="1900" b="1" dirty="0" err="1">
                <a:latin typeface="+mj-lt"/>
              </a:rPr>
              <a:t>invatamant</a:t>
            </a:r>
            <a:r>
              <a:rPr lang="en-US" sz="1900" b="1" dirty="0">
                <a:latin typeface="+mj-lt"/>
              </a:rPr>
              <a:t> include:</a:t>
            </a:r>
            <a:endParaRPr lang="en-US" sz="1800" dirty="0"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 err="1">
                <a:latin typeface="+mj-lt"/>
              </a:rPr>
              <a:t>trei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gradinite</a:t>
            </a:r>
            <a:r>
              <a:rPr lang="en-US" sz="1800" dirty="0">
                <a:latin typeface="+mj-lt"/>
              </a:rPr>
              <a:t> cu program normal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>
                <a:latin typeface="+mj-lt"/>
              </a:rPr>
              <a:t>Trei </a:t>
            </a:r>
            <a:r>
              <a:rPr lang="en-US" sz="1800" dirty="0" err="1">
                <a:latin typeface="+mj-lt"/>
              </a:rPr>
              <a:t>scoli</a:t>
            </a:r>
            <a:r>
              <a:rPr lang="en-US" sz="1800" dirty="0">
                <a:latin typeface="+mj-lt"/>
              </a:rPr>
              <a:t>, din care </a:t>
            </a:r>
            <a:r>
              <a:rPr lang="en-US" sz="1800" dirty="0" err="1">
                <a:latin typeface="+mj-lt"/>
              </a:rPr>
              <a:t>doua</a:t>
            </a:r>
            <a:r>
              <a:rPr lang="en-US" sz="1800" dirty="0">
                <a:latin typeface="+mj-lt"/>
              </a:rPr>
              <a:t> au </a:t>
            </a:r>
            <a:r>
              <a:rPr lang="en-US" sz="1800" dirty="0" err="1">
                <a:latin typeface="+mj-lt"/>
              </a:rPr>
              <a:t>ciclu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gimnazial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doar</a:t>
            </a:r>
            <a:r>
              <a:rPr lang="en-US" sz="1800" dirty="0">
                <a:latin typeface="+mj-lt"/>
              </a:rPr>
              <a:t> 4 </a:t>
            </a:r>
            <a:r>
              <a:rPr lang="en-US" sz="1800" dirty="0" err="1">
                <a:latin typeface="+mj-lt"/>
              </a:rPr>
              <a:t>clase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primare</a:t>
            </a:r>
            <a:endParaRPr lang="en-US" sz="1800" dirty="0">
              <a:latin typeface="+mj-lt"/>
            </a:endParaRPr>
          </a:p>
          <a:p>
            <a:pPr marL="109728" indent="0">
              <a:buNone/>
            </a:pPr>
            <a:r>
              <a:rPr lang="it-IT" sz="1800" dirty="0">
                <a:latin typeface="+mj-lt"/>
              </a:rPr>
              <a:t>In prezent in unitatile de invatamant din localitate invata 521 de scolari din care </a:t>
            </a:r>
            <a:r>
              <a:rPr lang="ro-RO" sz="1800" dirty="0">
                <a:effectLst/>
                <a:latin typeface="+mj-lt"/>
                <a:ea typeface="Times New Roman" panose="02020603050405020304" pitchFamily="18" charset="0"/>
              </a:rPr>
              <a:t>100 % din elevii de clasa merg la liceu și școli profesionale</a:t>
            </a:r>
            <a:endParaRPr lang="it-IT" sz="1800" dirty="0">
              <a:latin typeface="+mj-lt"/>
            </a:endParaRPr>
          </a:p>
          <a:p>
            <a:pPr marL="109728" indent="0">
              <a:buNone/>
            </a:pPr>
            <a:endParaRPr lang="en-US" sz="1800" b="1" dirty="0">
              <a:latin typeface="+mj-lt"/>
            </a:endParaRPr>
          </a:p>
          <a:p>
            <a:r>
              <a:rPr lang="en-US" sz="1800" b="1" dirty="0" err="1">
                <a:latin typeface="+mj-lt"/>
              </a:rPr>
              <a:t>Serviciul</a:t>
            </a:r>
            <a:r>
              <a:rPr lang="en-US" sz="1800" b="1" dirty="0">
                <a:latin typeface="+mj-lt"/>
              </a:rPr>
              <a:t> de </a:t>
            </a:r>
            <a:r>
              <a:rPr lang="en-US" sz="1800" b="1" dirty="0" err="1">
                <a:latin typeface="+mj-lt"/>
              </a:rPr>
              <a:t>salubrizare</a:t>
            </a:r>
            <a:r>
              <a:rPr lang="en-US" sz="1800" b="1" dirty="0">
                <a:latin typeface="+mj-lt"/>
              </a:rPr>
              <a:t> – </a:t>
            </a:r>
            <a:r>
              <a:rPr lang="en-US" sz="1800" b="1" dirty="0" err="1">
                <a:latin typeface="+mj-lt"/>
              </a:rPr>
              <a:t>salubrizarea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dirty="0" err="1">
                <a:latin typeface="+mj-lt"/>
              </a:rPr>
              <a:t>domeniului</a:t>
            </a:r>
            <a:r>
              <a:rPr lang="en-US" sz="1800" b="1" dirty="0">
                <a:latin typeface="+mj-lt"/>
              </a:rPr>
              <a:t> public </a:t>
            </a:r>
            <a:r>
              <a:rPr lang="en-US" sz="1800" b="1" dirty="0" err="1">
                <a:latin typeface="+mj-lt"/>
              </a:rPr>
              <a:t>este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dirty="0" err="1">
                <a:latin typeface="+mj-lt"/>
              </a:rPr>
              <a:t>asigurata</a:t>
            </a:r>
            <a:r>
              <a:rPr lang="en-US" sz="1800" b="1" dirty="0">
                <a:latin typeface="+mj-lt"/>
              </a:rPr>
              <a:t> de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operatorul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Iridex Group </a:t>
            </a:r>
            <a:r>
              <a:rPr lang="en-US" sz="1800" dirty="0" err="1">
                <a:effectLst/>
                <a:latin typeface="+mj-lt"/>
                <a:ea typeface="Times New Roman" panose="02020603050405020304" pitchFamily="18" charset="0"/>
              </a:rPr>
              <a:t>Salubrizare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SRL</a:t>
            </a:r>
            <a:endParaRPr lang="en-US" sz="1800" b="1" dirty="0">
              <a:highlight>
                <a:srgbClr val="FFFF00"/>
              </a:highlight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5EC68A8-5C32-8DDA-B717-725F338DB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>
                <a:solidFill>
                  <a:srgbClr val="FF0000"/>
                </a:solidFill>
              </a:rPr>
              <a:t>Infrastructura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55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DF6D9-351B-8D60-FA85-281953D8F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8E7BB0-B2D0-20A8-18C2-E2E5FDA8F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334000"/>
          </a:xfrm>
        </p:spPr>
        <p:txBody>
          <a:bodyPr>
            <a:normAutofit/>
          </a:bodyPr>
          <a:lstStyle/>
          <a:p>
            <a:pPr marL="457200" marR="0">
              <a:lnSpc>
                <a:spcPct val="115000"/>
              </a:lnSpc>
              <a:spcAft>
                <a:spcPts val="700"/>
              </a:spcAft>
              <a:buNone/>
            </a:pPr>
            <a:r>
              <a:rPr lang="en-US" sz="1800" b="1" dirty="0" err="1">
                <a:latin typeface="+mj-lt"/>
              </a:rPr>
              <a:t>Administratia</a:t>
            </a:r>
            <a:r>
              <a:rPr lang="en-US" sz="1800" b="1" dirty="0">
                <a:latin typeface="+mj-lt"/>
              </a:rPr>
              <a:t> publica a </a:t>
            </a:r>
            <a:r>
              <a:rPr lang="en-US" sz="1800" b="1" dirty="0" err="1">
                <a:latin typeface="+mj-lt"/>
              </a:rPr>
              <a:t>semnat</a:t>
            </a:r>
            <a:r>
              <a:rPr lang="en-US" sz="1800" b="1" dirty="0">
                <a:latin typeface="+mj-lt"/>
              </a:rPr>
              <a:t> </a:t>
            </a: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doua contracte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cu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privire</a:t>
            </a:r>
            <a:r>
              <a:rPr lang="en-US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la </a:t>
            </a:r>
            <a:r>
              <a:rPr lang="en-US" sz="1800" kern="150" dirty="0" err="1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gestionarea</a:t>
            </a:r>
            <a:r>
              <a:rPr lang="en-US" sz="1800" kern="150" dirty="0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salubrizarii</a:t>
            </a:r>
            <a:r>
              <a:rPr lang="en-US" sz="1800" kern="150" dirty="0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domeniului</a:t>
            </a:r>
            <a:r>
              <a:rPr lang="en-US" sz="1800" kern="150" dirty="0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public </a:t>
            </a:r>
            <a:r>
              <a:rPr lang="en-US" sz="1800" kern="150" dirty="0" err="1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si</a:t>
            </a:r>
            <a:r>
              <a:rPr lang="en-US" sz="1800" kern="150" dirty="0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gestionarea</a:t>
            </a:r>
            <a:r>
              <a:rPr lang="en-US" sz="1800" kern="150" dirty="0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800" kern="150" dirty="0" err="1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deseurilor</a:t>
            </a:r>
            <a:r>
              <a:rPr lang="en-US" sz="1800" kern="150" dirty="0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, </a:t>
            </a:r>
            <a:r>
              <a:rPr lang="en-US" sz="1800" kern="150" dirty="0" err="1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dupa</a:t>
            </a:r>
            <a:r>
              <a:rPr lang="en-US" sz="1800" kern="150" dirty="0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 cum </a:t>
            </a:r>
            <a:r>
              <a:rPr lang="en-US" sz="1800" kern="150" dirty="0" err="1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urmeaza</a:t>
            </a:r>
            <a:r>
              <a:rPr lang="en-US" sz="1800" kern="150" dirty="0"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:</a:t>
            </a:r>
          </a:p>
          <a:p>
            <a:pPr marL="486918" marR="0" indent="-285750">
              <a:lnSpc>
                <a:spcPct val="115000"/>
              </a:lnSpc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Contract de delegare a gestiunii activităților de colectare ,transport si depozitare al deșeurilor municipale și a altor fluxuri de deșeuri, componente ale serviciului de salubrizare al UAT comuna 23 August, jud. Constanța, nr.  15081/29.10.2019 – cu o valabilitate de 96 luni;</a:t>
            </a:r>
            <a:endParaRPr lang="en-US" sz="1800" kern="150" dirty="0">
              <a:effectLst/>
              <a:latin typeface="+mj-lt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486918" marR="0" indent="-285750">
              <a:lnSpc>
                <a:spcPct val="115000"/>
              </a:lnSpc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ro-RO" sz="1800" kern="150" dirty="0">
                <a:effectLst/>
                <a:latin typeface="+mj-lt"/>
                <a:ea typeface="NSimSun" panose="02010609030101010101" pitchFamily="49" charset="-122"/>
                <a:cs typeface="Arial" panose="020B0604020202020204" pitchFamily="34" charset="0"/>
              </a:rPr>
              <a:t>Contract de delegare a gestiunii  prin achiziție publică de servicii a activităților de sortare, compostare, tratare mecano biologica și depozitare a deșeurilor municipale din UAT comuna 23 August, Judeţul Constanta, fără punere la dispoziție a infrastructurii nr. 14376/19.09.2024 - cu o valabilitate de 60 luni.</a:t>
            </a:r>
            <a:endParaRPr lang="en-US" sz="1800" kern="150" dirty="0">
              <a:effectLst/>
              <a:latin typeface="+mj-lt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201168" marR="0" indent="0">
              <a:lnSpc>
                <a:spcPct val="115000"/>
              </a:lnSpc>
              <a:spcAft>
                <a:spcPts val="700"/>
              </a:spcAft>
              <a:buNone/>
            </a:pPr>
            <a:r>
              <a:rPr lang="ro-RO" sz="1800" dirty="0">
                <a:effectLst/>
                <a:latin typeface="+mj-lt"/>
                <a:ea typeface="Times New Roman" panose="02020603050405020304" pitchFamily="18" charset="0"/>
              </a:rPr>
              <a:t>Pentru creșterea procentului colectării selective și reciclării deșeurilor a fost distribuita către fiecare locuință pubela separata pentru colectare selectiva </a:t>
            </a:r>
            <a:endParaRPr lang="en-US" sz="1800" kern="150" dirty="0">
              <a:effectLst/>
              <a:latin typeface="+mj-lt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1800" b="1" dirty="0">
              <a:highlight>
                <a:srgbClr val="FFFF00"/>
              </a:highlight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058849-ADD7-1641-5757-D1D24648B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>
                <a:solidFill>
                  <a:srgbClr val="FF0000"/>
                </a:solidFill>
              </a:rPr>
              <a:t>Infrastructura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9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err="1">
                <a:latin typeface="+mj-lt"/>
              </a:rPr>
              <a:t>Patru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obiective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comuna</a:t>
            </a:r>
            <a:r>
              <a:rPr lang="en-US" sz="1800" dirty="0">
                <a:latin typeface="+mj-lt"/>
              </a:rPr>
              <a:t> 23 August </a:t>
            </a:r>
            <a:r>
              <a:rPr lang="en-US" sz="1800" dirty="0" err="1">
                <a:latin typeface="+mj-lt"/>
              </a:rPr>
              <a:t>sunt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incluse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în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lista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monumentelor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istorice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județul</a:t>
            </a:r>
            <a:r>
              <a:rPr lang="en-US" sz="1800" dirty="0">
                <a:latin typeface="+mj-lt"/>
              </a:rPr>
              <a:t> Constanta ca </a:t>
            </a:r>
            <a:r>
              <a:rPr lang="en-US" sz="1800" dirty="0" err="1">
                <a:latin typeface="+mj-lt"/>
              </a:rPr>
              <a:t>monumente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interes</a:t>
            </a:r>
            <a:r>
              <a:rPr lang="en-US" sz="1800" dirty="0">
                <a:latin typeface="+mj-lt"/>
              </a:rPr>
              <a:t> local, </a:t>
            </a:r>
            <a:r>
              <a:rPr lang="en-US" sz="1800" dirty="0" err="1">
                <a:latin typeface="+mj-lt"/>
              </a:rPr>
              <a:t>toate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fiind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clasificate</a:t>
            </a:r>
            <a:r>
              <a:rPr lang="en-US" sz="1800" dirty="0">
                <a:latin typeface="+mj-lt"/>
              </a:rPr>
              <a:t> ca </a:t>
            </a:r>
            <a:r>
              <a:rPr lang="en-US" sz="1800" dirty="0" err="1">
                <a:latin typeface="+mj-lt"/>
              </a:rPr>
              <a:t>situri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arheologice</a:t>
            </a:r>
            <a:r>
              <a:rPr lang="en-US" sz="1800" dirty="0">
                <a:latin typeface="+mj-lt"/>
              </a:rPr>
              <a:t>. </a:t>
            </a:r>
            <a:r>
              <a:rPr lang="en-US" sz="1800" dirty="0" err="1">
                <a:latin typeface="+mj-lt"/>
              </a:rPr>
              <a:t>Trei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dintre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ele</a:t>
            </a:r>
            <a:r>
              <a:rPr lang="en-US" sz="1800" dirty="0">
                <a:latin typeface="+mj-lt"/>
              </a:rPr>
              <a:t> se </a:t>
            </a:r>
            <a:r>
              <a:rPr lang="en-US" sz="1800" dirty="0" err="1">
                <a:latin typeface="+mj-lt"/>
              </a:rPr>
              <a:t>află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în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jurul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satului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reședință</a:t>
            </a:r>
            <a:r>
              <a:rPr lang="en-US" sz="1800" dirty="0">
                <a:latin typeface="+mj-lt"/>
              </a:rPr>
              <a:t> — o </a:t>
            </a:r>
            <a:r>
              <a:rPr lang="en-US" sz="1800" dirty="0" err="1">
                <a:latin typeface="+mj-lt"/>
              </a:rPr>
              <a:t>așezare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epoca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greco-romană</a:t>
            </a:r>
            <a:r>
              <a:rPr lang="en-US" sz="1800" dirty="0">
                <a:latin typeface="+mj-lt"/>
              </a:rPr>
              <a:t> (</a:t>
            </a:r>
            <a:r>
              <a:rPr lang="en-US" sz="1800" dirty="0" err="1">
                <a:latin typeface="+mj-lt"/>
              </a:rPr>
              <a:t>secolele</a:t>
            </a:r>
            <a:r>
              <a:rPr lang="en-US" sz="1800" dirty="0">
                <a:latin typeface="+mj-lt"/>
              </a:rPr>
              <a:t> al III-lea </a:t>
            </a:r>
            <a:r>
              <a:rPr lang="en-US" sz="1800" dirty="0" err="1">
                <a:latin typeface="+mj-lt"/>
              </a:rPr>
              <a:t>î.e.n</a:t>
            </a:r>
            <a:r>
              <a:rPr lang="en-US" sz="1800" dirty="0">
                <a:latin typeface="+mj-lt"/>
              </a:rPr>
              <a:t>.–al IV-lea </a:t>
            </a:r>
            <a:r>
              <a:rPr lang="en-US" sz="1800" dirty="0" err="1">
                <a:latin typeface="+mj-lt"/>
              </a:rPr>
              <a:t>e.n</a:t>
            </a:r>
            <a:r>
              <a:rPr lang="en-US" sz="1800" dirty="0">
                <a:latin typeface="+mj-lt"/>
              </a:rPr>
              <a:t>.) de </a:t>
            </a:r>
            <a:r>
              <a:rPr lang="en-US" sz="1800" dirty="0" err="1">
                <a:latin typeface="+mj-lt"/>
              </a:rPr>
              <a:t>pe</a:t>
            </a:r>
            <a:r>
              <a:rPr lang="en-US" sz="1800" dirty="0">
                <a:latin typeface="+mj-lt"/>
              </a:rPr>
              <a:t> o </a:t>
            </a:r>
            <a:r>
              <a:rPr lang="en-US" sz="1800" dirty="0" err="1">
                <a:latin typeface="+mj-lt"/>
              </a:rPr>
              <a:t>mică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peninsulă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pe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malul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sud</a:t>
            </a:r>
            <a:r>
              <a:rPr lang="en-US" sz="1800" dirty="0">
                <a:latin typeface="+mj-lt"/>
              </a:rPr>
              <a:t>-vest al </a:t>
            </a:r>
            <a:r>
              <a:rPr lang="en-US" sz="1800" dirty="0" err="1">
                <a:latin typeface="+mj-lt"/>
              </a:rPr>
              <a:t>lacului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Tatlageac</a:t>
            </a:r>
            <a:r>
              <a:rPr lang="en-US" sz="1800" dirty="0">
                <a:latin typeface="+mj-lt"/>
              </a:rPr>
              <a:t>; o </a:t>
            </a:r>
            <a:r>
              <a:rPr lang="en-US" sz="1800" dirty="0" err="1">
                <a:latin typeface="+mj-lt"/>
              </a:rPr>
              <a:t>așezare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romană</a:t>
            </a:r>
            <a:r>
              <a:rPr lang="en-US" sz="1800" dirty="0">
                <a:latin typeface="+mj-lt"/>
              </a:rPr>
              <a:t> (</a:t>
            </a:r>
            <a:r>
              <a:rPr lang="en-US" sz="1800" dirty="0" err="1">
                <a:latin typeface="+mj-lt"/>
              </a:rPr>
              <a:t>secolele</a:t>
            </a:r>
            <a:r>
              <a:rPr lang="en-US" sz="1800" dirty="0">
                <a:latin typeface="+mj-lt"/>
              </a:rPr>
              <a:t> al II- lea–al IV-lea </a:t>
            </a:r>
            <a:r>
              <a:rPr lang="en-US" sz="1800" dirty="0" err="1">
                <a:latin typeface="+mj-lt"/>
              </a:rPr>
              <a:t>e.n</a:t>
            </a:r>
            <a:r>
              <a:rPr lang="en-US" sz="1800" dirty="0">
                <a:latin typeface="+mj-lt"/>
              </a:rPr>
              <a:t>.) </a:t>
            </a:r>
            <a:r>
              <a:rPr lang="en-US" sz="1800" dirty="0" err="1">
                <a:latin typeface="+mj-lt"/>
              </a:rPr>
              <a:t>aflată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între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lacul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Tatlageac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mare;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situl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capă-tul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vestic</a:t>
            </a:r>
            <a:r>
              <a:rPr lang="en-US" sz="1800" dirty="0">
                <a:latin typeface="+mj-lt"/>
              </a:rPr>
              <a:t> al </a:t>
            </a:r>
            <a:r>
              <a:rPr lang="en-US" sz="1800" dirty="0" err="1">
                <a:latin typeface="+mj-lt"/>
              </a:rPr>
              <a:t>lacului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Tatlageac</a:t>
            </a:r>
            <a:r>
              <a:rPr lang="en-US" sz="1800" dirty="0">
                <a:latin typeface="+mj-lt"/>
              </a:rPr>
              <a:t>, cu </a:t>
            </a:r>
            <a:r>
              <a:rPr lang="en-US" sz="1800" dirty="0" err="1">
                <a:latin typeface="+mj-lt"/>
              </a:rPr>
              <a:t>vestigii</a:t>
            </a:r>
            <a:r>
              <a:rPr lang="en-US" sz="1800" dirty="0">
                <a:latin typeface="+mj-lt"/>
              </a:rPr>
              <a:t> ale </a:t>
            </a:r>
            <a:r>
              <a:rPr lang="en-US" sz="1800" dirty="0" err="1">
                <a:latin typeface="+mj-lt"/>
              </a:rPr>
              <a:t>unor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asezări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epoca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romană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Epoca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Medievală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timpurie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aparținând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culturii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Dridu</a:t>
            </a:r>
            <a:r>
              <a:rPr lang="en-US" sz="1800" dirty="0">
                <a:latin typeface="+mj-lt"/>
              </a:rPr>
              <a:t> (</a:t>
            </a:r>
            <a:r>
              <a:rPr lang="en-US" sz="1800" dirty="0" err="1">
                <a:latin typeface="+mj-lt"/>
              </a:rPr>
              <a:t>secolele</a:t>
            </a:r>
            <a:r>
              <a:rPr lang="en-US" sz="1800" dirty="0">
                <a:latin typeface="+mj-lt"/>
              </a:rPr>
              <a:t> al VIII-lea–al X-lea). Al </a:t>
            </a:r>
            <a:r>
              <a:rPr lang="en-US" sz="1800" dirty="0" err="1">
                <a:latin typeface="+mj-lt"/>
              </a:rPr>
              <a:t>patrulea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obiectiv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villa </a:t>
            </a:r>
            <a:r>
              <a:rPr lang="en-US" sz="1800" dirty="0" err="1">
                <a:latin typeface="+mj-lt"/>
              </a:rPr>
              <a:t>rustica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aflată</a:t>
            </a:r>
            <a:r>
              <a:rPr lang="en-US" sz="1800" dirty="0">
                <a:latin typeface="+mj-lt"/>
              </a:rPr>
              <a:t> la 1 km </a:t>
            </a:r>
            <a:r>
              <a:rPr lang="en-US" sz="1800" dirty="0" err="1">
                <a:latin typeface="+mj-lt"/>
              </a:rPr>
              <a:t>sud</a:t>
            </a:r>
            <a:r>
              <a:rPr lang="en-US" sz="1800" dirty="0">
                <a:latin typeface="+mj-lt"/>
              </a:rPr>
              <a:t>-vest de </a:t>
            </a:r>
            <a:r>
              <a:rPr lang="en-US" sz="1800" dirty="0" err="1">
                <a:latin typeface="+mj-lt"/>
              </a:rPr>
              <a:t>fostul</a:t>
            </a:r>
            <a:r>
              <a:rPr lang="en-US" sz="1800" dirty="0">
                <a:latin typeface="+mj-lt"/>
              </a:rPr>
              <a:t> IAS din </a:t>
            </a:r>
            <a:r>
              <a:rPr lang="en-US" sz="1800" dirty="0" err="1">
                <a:latin typeface="+mj-lt"/>
              </a:rPr>
              <a:t>satul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Moșneni</a:t>
            </a:r>
            <a:r>
              <a:rPr lang="en-US" sz="1800" dirty="0">
                <a:latin typeface="+mj-lt"/>
              </a:rPr>
              <a:t>.</a:t>
            </a:r>
          </a:p>
          <a:p>
            <a:r>
              <a:rPr lang="en-US" sz="1800" dirty="0" err="1">
                <a:latin typeface="+mj-lt"/>
              </a:rPr>
              <a:t>În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comuna</a:t>
            </a:r>
            <a:r>
              <a:rPr lang="en-US" sz="1800" dirty="0">
                <a:latin typeface="+mj-lt"/>
              </a:rPr>
              <a:t> 23 August </a:t>
            </a:r>
            <a:r>
              <a:rPr lang="en-US" sz="1800" dirty="0" err="1">
                <a:latin typeface="+mj-lt"/>
              </a:rPr>
              <a:t>activează</a:t>
            </a:r>
            <a:r>
              <a:rPr lang="en-US" sz="1800" dirty="0">
                <a:latin typeface="+mj-lt"/>
              </a:rPr>
              <a:t>  </a:t>
            </a:r>
            <a:r>
              <a:rPr lang="en-US" sz="1800" dirty="0" err="1">
                <a:latin typeface="+mj-lt"/>
              </a:rPr>
              <a:t>Ansamblul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folcloric</a:t>
            </a:r>
            <a:r>
              <a:rPr lang="en-US" sz="1800" dirty="0">
                <a:latin typeface="+mj-lt"/>
              </a:rPr>
              <a:t> „</a:t>
            </a:r>
            <a:r>
              <a:rPr lang="en-US" sz="1800" dirty="0" err="1">
                <a:latin typeface="+mj-lt"/>
              </a:rPr>
              <a:t>Românașii</a:t>
            </a:r>
            <a:r>
              <a:rPr lang="en-US" sz="1800" dirty="0">
                <a:latin typeface="+mj-lt"/>
              </a:rPr>
              <a:t>”,  </a:t>
            </a:r>
            <a:r>
              <a:rPr lang="en-US" sz="1800" dirty="0" err="1">
                <a:latin typeface="+mj-lt"/>
              </a:rPr>
              <a:t>înființat</a:t>
            </a:r>
            <a:r>
              <a:rPr lang="en-US" sz="1800" dirty="0">
                <a:latin typeface="+mj-lt"/>
              </a:rPr>
              <a:t> in </a:t>
            </a:r>
            <a:r>
              <a:rPr lang="en-US" sz="1800" dirty="0" err="1">
                <a:latin typeface="+mj-lt"/>
              </a:rPr>
              <a:t>anul</a:t>
            </a:r>
            <a:r>
              <a:rPr lang="en-US" sz="1800" dirty="0">
                <a:latin typeface="+mj-lt"/>
              </a:rPr>
              <a:t> 2015 ca </a:t>
            </a:r>
            <a:r>
              <a:rPr lang="en-US" sz="1800" dirty="0" err="1">
                <a:latin typeface="+mj-lt"/>
              </a:rPr>
              <a:t>și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grup</a:t>
            </a:r>
            <a:r>
              <a:rPr lang="en-US" sz="1800" dirty="0">
                <a:latin typeface="+mj-lt"/>
              </a:rPr>
              <a:t> vocal, </a:t>
            </a:r>
            <a:r>
              <a:rPr lang="en-US" sz="1800" dirty="0" err="1">
                <a:latin typeface="+mj-lt"/>
              </a:rPr>
              <a:t>iar</a:t>
            </a:r>
            <a:r>
              <a:rPr lang="en-US" sz="1800" dirty="0">
                <a:latin typeface="+mj-lt"/>
              </a:rPr>
              <a:t> in 2017 ca </a:t>
            </a:r>
            <a:r>
              <a:rPr lang="en-US" sz="1800" dirty="0" err="1">
                <a:latin typeface="+mj-lt"/>
              </a:rPr>
              <a:t>și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ansamblu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dans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participând</a:t>
            </a:r>
            <a:r>
              <a:rPr lang="en-US" sz="1800" dirty="0">
                <a:latin typeface="+mj-lt"/>
              </a:rPr>
              <a:t> la </a:t>
            </a:r>
            <a:r>
              <a:rPr lang="en-US" sz="1800" dirty="0" err="1">
                <a:latin typeface="+mj-lt"/>
              </a:rPr>
              <a:t>numeroase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festivaluri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și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concursuri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folclor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în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județul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nostru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dar</a:t>
            </a:r>
            <a:r>
              <a:rPr lang="en-US" sz="1800" dirty="0">
                <a:latin typeface="+mj-lt"/>
              </a:rPr>
              <a:t> nu </a:t>
            </a:r>
            <a:r>
              <a:rPr lang="en-US" sz="1800" dirty="0" err="1">
                <a:latin typeface="+mj-lt"/>
              </a:rPr>
              <a:t>numai</a:t>
            </a:r>
            <a:r>
              <a:rPr lang="en-US" sz="1800" dirty="0">
                <a:latin typeface="+mj-lt"/>
              </a:rPr>
              <a:t>.</a:t>
            </a:r>
          </a:p>
          <a:p>
            <a:r>
              <a:rPr lang="en-US" sz="1800" dirty="0" err="1">
                <a:latin typeface="+mj-lt"/>
              </a:rPr>
              <a:t>Festivalul</a:t>
            </a:r>
            <a:r>
              <a:rPr lang="en-US" sz="1800" dirty="0">
                <a:latin typeface="+mj-lt"/>
              </a:rPr>
              <a:t> DOBROGEA, MOZAIC ETNIC, se </a:t>
            </a:r>
            <a:r>
              <a:rPr lang="en-US" sz="1800" dirty="0" err="1">
                <a:latin typeface="+mj-lt"/>
              </a:rPr>
              <a:t>desfășoară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în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fiecare</a:t>
            </a:r>
            <a:r>
              <a:rPr lang="en-US" sz="1800" dirty="0">
                <a:latin typeface="+mj-lt"/>
              </a:rPr>
              <a:t> an la </a:t>
            </a:r>
            <a:r>
              <a:rPr lang="en-US" sz="1800" dirty="0" err="1">
                <a:latin typeface="+mj-lt"/>
              </a:rPr>
              <a:t>inițiativa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școlii</a:t>
            </a:r>
            <a:r>
              <a:rPr lang="en-US" sz="1800" dirty="0">
                <a:latin typeface="+mj-lt"/>
              </a:rPr>
              <a:t> George </a:t>
            </a:r>
            <a:r>
              <a:rPr lang="en-US" sz="1800" dirty="0" err="1">
                <a:latin typeface="+mj-lt"/>
              </a:rPr>
              <a:t>Coșbuc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comuna</a:t>
            </a:r>
            <a:r>
              <a:rPr lang="en-US" sz="1800" dirty="0">
                <a:latin typeface="+mj-lt"/>
              </a:rPr>
              <a:t> 23 August </a:t>
            </a:r>
            <a:r>
              <a:rPr lang="en-US" sz="1800" dirty="0" err="1">
                <a:latin typeface="+mj-lt"/>
              </a:rPr>
              <a:t>astfel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reușind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să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adune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copii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talentați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toată</a:t>
            </a:r>
            <a:r>
              <a:rPr lang="en-US" sz="1800" dirty="0">
                <a:latin typeface="+mj-lt"/>
              </a:rPr>
              <a:t> Dobrogea. </a:t>
            </a:r>
            <a:r>
              <a:rPr lang="en-US" sz="1800" dirty="0" err="1">
                <a:latin typeface="+mj-lt"/>
              </a:rPr>
              <a:t>Eveni-mentul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o </a:t>
            </a:r>
            <a:r>
              <a:rPr lang="en-US" sz="1800" dirty="0" err="1">
                <a:latin typeface="+mj-lt"/>
              </a:rPr>
              <a:t>adevărată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sărbătoare</a:t>
            </a:r>
            <a:r>
              <a:rPr lang="en-US" sz="1800" dirty="0">
                <a:latin typeface="+mj-lt"/>
              </a:rPr>
              <a:t> a </a:t>
            </a:r>
            <a:r>
              <a:rPr lang="en-US" sz="1800" dirty="0" err="1">
                <a:latin typeface="+mj-lt"/>
              </a:rPr>
              <a:t>cântecului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și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dansului</a:t>
            </a:r>
            <a:r>
              <a:rPr lang="en-US" sz="1800" dirty="0">
                <a:latin typeface="+mj-lt"/>
              </a:rPr>
              <a:t> popular, o </a:t>
            </a:r>
            <a:r>
              <a:rPr lang="en-US" sz="1800" dirty="0" err="1">
                <a:latin typeface="+mj-lt"/>
              </a:rPr>
              <a:t>explozie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originalitate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și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tradiții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păstrate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generație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în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generație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și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transmise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departe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și</a:t>
            </a:r>
            <a:r>
              <a:rPr lang="en-US" sz="1800" dirty="0">
                <a:latin typeface="+mj-lt"/>
              </a:rPr>
              <a:t> cu </a:t>
            </a:r>
            <a:r>
              <a:rPr lang="en-US" sz="1800" dirty="0" err="1">
                <a:latin typeface="+mj-lt"/>
              </a:rPr>
              <a:t>ajutorul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lor</a:t>
            </a:r>
            <a:r>
              <a:rPr lang="en-US" sz="1800" dirty="0">
                <a:latin typeface="+mj-lt"/>
              </a:rPr>
              <a:t>.</a:t>
            </a:r>
            <a:endParaRPr lang="en-US" sz="1800" b="0" i="0" dirty="0">
              <a:effectLst/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sz="3000" dirty="0" err="1">
                <a:solidFill>
                  <a:srgbClr val="FF0000"/>
                </a:solidFill>
              </a:rPr>
              <a:t>Cultura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si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agrement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061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5909</TotalTime>
  <Words>1751</Words>
  <Application>Microsoft Office PowerPoint</Application>
  <PresentationFormat>Expunere pe ecran (4:3)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15</vt:i4>
      </vt:variant>
    </vt:vector>
  </HeadingPairs>
  <TitlesOfParts>
    <vt:vector size="21" baseType="lpstr">
      <vt:lpstr>Lucida Sans Unicode</vt:lpstr>
      <vt:lpstr>Verdana</vt:lpstr>
      <vt:lpstr>Wingdings</vt:lpstr>
      <vt:lpstr>Wingdings 2</vt:lpstr>
      <vt:lpstr>Wingdings 3</vt:lpstr>
      <vt:lpstr>Concourse</vt:lpstr>
      <vt:lpstr>Comuna 23 August</vt:lpstr>
      <vt:lpstr>Comuna 23 August - asezare</vt:lpstr>
      <vt:lpstr>Comuna 23 August - istorie</vt:lpstr>
      <vt:lpstr>Populatia </vt:lpstr>
      <vt:lpstr>Infrastructura</vt:lpstr>
      <vt:lpstr>Infrastructura</vt:lpstr>
      <vt:lpstr>Infrastructura</vt:lpstr>
      <vt:lpstr>Infrastructura</vt:lpstr>
      <vt:lpstr>Cultura si agrement</vt:lpstr>
      <vt:lpstr>Economia</vt:lpstr>
      <vt:lpstr>Economia</vt:lpstr>
      <vt:lpstr>Economia - turism</vt:lpstr>
      <vt:lpstr>Economia - turism</vt:lpstr>
      <vt:lpstr>Economia - turism</vt:lpstr>
      <vt:lpstr>Conducerea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Dezvoltare parc fotovoltaic</dc:title>
  <dc:creator>user</dc:creator>
  <cp:lastModifiedBy>Urbanism</cp:lastModifiedBy>
  <cp:revision>149</cp:revision>
  <dcterms:created xsi:type="dcterms:W3CDTF">2006-08-16T00:00:00Z</dcterms:created>
  <dcterms:modified xsi:type="dcterms:W3CDTF">2025-04-08T08:06:56Z</dcterms:modified>
</cp:coreProperties>
</file>